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8"/>
  </p:notesMasterIdLst>
  <p:sldIdLst>
    <p:sldId id="291" r:id="rId2"/>
    <p:sldId id="301" r:id="rId3"/>
    <p:sldId id="292" r:id="rId4"/>
    <p:sldId id="294" r:id="rId5"/>
    <p:sldId id="296" r:id="rId6"/>
    <p:sldId id="298" r:id="rId7"/>
    <p:sldId id="302" r:id="rId8"/>
    <p:sldId id="305" r:id="rId9"/>
    <p:sldId id="303" r:id="rId10"/>
    <p:sldId id="297" r:id="rId11"/>
    <p:sldId id="293" r:id="rId12"/>
    <p:sldId id="299" r:id="rId13"/>
    <p:sldId id="300" r:id="rId14"/>
    <p:sldId id="306" r:id="rId15"/>
    <p:sldId id="304" r:id="rId16"/>
    <p:sldId id="295" r:id="rId17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Kłopotek" initials="" lastIdx="7" clrIdx="0"/>
  <p:cmAuthor id="1" name="Anna Kłopotek" initials="A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54" autoAdjust="0"/>
  </p:normalViewPr>
  <p:slideViewPr>
    <p:cSldViewPr>
      <p:cViewPr>
        <p:scale>
          <a:sx n="75" d="100"/>
          <a:sy n="75" d="100"/>
        </p:scale>
        <p:origin x="-2304" y="-7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/>
            </a:pPr>
            <a:endParaRPr lang="pl-PL" sz="1800">
              <a:latin typeface="Tahoma" pitchFamily="32" charset="0"/>
              <a:ea typeface="+mn-ea"/>
              <a:cs typeface="Arial Unicode MS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125575" y="-9840913"/>
            <a:ext cx="28254325" cy="21189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560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35972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21E9-A0A7-4CCA-972D-EB8843B2B3BE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D362-DA75-4A88-99FA-4CEE78D94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41D2-4D5B-441E-8FE9-9C8766B6A0B5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F3DE-B12B-4532-BB97-CA6D96B60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3478-825F-4447-BFC1-1D139FC18013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FC38-4223-48A1-97BF-E1DE2B1D2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8FD2-40C3-4EE5-AE93-22B209BFA623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5D0F-4F0F-42DA-B29A-9DB5ACCA43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5A48-6CC9-4CF4-823E-80765D25CC15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916C-525D-463C-860F-07D619BC64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4F15-EE94-4514-BE7E-3649F3EE3139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CD1A-05EE-4E94-872D-6E4F24419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1719-671C-4FD9-848B-2FE4D7D98F79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90AA-C43E-4FCF-B475-D9D0422F0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982F-1C38-4E17-B344-3EE7472DC347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C2C5-F65C-4924-8BC3-75D040A65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1F-DEBB-41E6-9205-22EDC53BD414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3688-280D-498D-8CA8-F2187E725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94EE-8AB7-4BB0-9884-87B51CB8FC0B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6AED-2C18-46E3-ACB8-CED4052BA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55BFECD-6831-47B8-97D8-E4FC051890EB}" type="datetimeFigureOut">
              <a:rPr lang="pl-PL"/>
              <a:pPr>
                <a:defRPr/>
              </a:pPr>
              <a:t>2020-03-24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C1E4B69-ED8A-4340-80A3-1CBF96B1E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21459" cy="588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39752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Jak oddychamy?</a:t>
            </a:r>
            <a:endParaRPr lang="pl-PL" sz="4800" b="1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01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87824" y="532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+mj-lt"/>
              </a:rPr>
              <a:t>W płucach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6676" y="1268760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+mn-lt"/>
              </a:rPr>
              <a:t>Płuca </a:t>
            </a:r>
            <a:r>
              <a:rPr lang="pl-PL" sz="3600" dirty="0">
                <a:solidFill>
                  <a:schemeClr val="tx1"/>
                </a:solidFill>
                <a:latin typeface="+mn-lt"/>
              </a:rPr>
              <a:t>są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zbudowane</a:t>
            </a:r>
          </a:p>
          <a:p>
            <a:r>
              <a:rPr lang="pl-PL" sz="3600" dirty="0" smtClean="0">
                <a:solidFill>
                  <a:schemeClr val="tx1"/>
                </a:solidFill>
                <a:latin typeface="+mn-lt"/>
              </a:rPr>
              <a:t>z 300 milionów pęcherzyków </a:t>
            </a:r>
            <a:br>
              <a:rPr lang="pl-PL" sz="3600" dirty="0" smtClean="0">
                <a:solidFill>
                  <a:schemeClr val="tx1"/>
                </a:solidFill>
                <a:latin typeface="+mn-lt"/>
              </a:rPr>
            </a:b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o cienkich ścianach. </a:t>
            </a:r>
          </a:p>
          <a:p>
            <a:r>
              <a:rPr lang="pl-PL" sz="3600" dirty="0" smtClean="0">
                <a:solidFill>
                  <a:schemeClr val="tx1"/>
                </a:solidFill>
                <a:latin typeface="+mn-lt"/>
              </a:rPr>
              <a:t>Każdy z nich jest gęsto opleciony naczyniami krwionośnymi.</a:t>
            </a:r>
            <a:endParaRPr lang="pl-PL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9838"/>
            <a:ext cx="4266740" cy="494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.klopotek\Downloads\biulety_19\122557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" y="3480851"/>
            <a:ext cx="4900240" cy="33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 w chmurce 5"/>
          <p:cNvSpPr/>
          <p:nvPr/>
        </p:nvSpPr>
        <p:spPr>
          <a:xfrm>
            <a:off x="1581200" y="404664"/>
            <a:ext cx="5976664" cy="3024336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dirty="0" smtClean="0">
              <a:solidFill>
                <a:schemeClr val="tx1"/>
              </a:solidFill>
            </a:endParaRPr>
          </a:p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… </a:t>
            </a:r>
            <a:r>
              <a:rPr lang="pl-PL" sz="3200" dirty="0">
                <a:solidFill>
                  <a:schemeClr val="tx1"/>
                </a:solidFill>
              </a:rPr>
              <a:t>powierzchnia płuc dorosłego człowieka jest równa połowie boiska do siatkówki!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5968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4" y="780108"/>
            <a:ext cx="8440635" cy="546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górę 3"/>
          <p:cNvSpPr/>
          <p:nvPr/>
        </p:nvSpPr>
        <p:spPr>
          <a:xfrm rot="20444724">
            <a:off x="7163797" y="4450643"/>
            <a:ext cx="266045" cy="1084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5582">
            <a:off x="3467543" y="2231462"/>
            <a:ext cx="1227084" cy="7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3390">
            <a:off x="5585298" y="1692246"/>
            <a:ext cx="1069768" cy="6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5302">
            <a:off x="4140150" y="4990917"/>
            <a:ext cx="1420731" cy="89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28790" y="10116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3"/>
                </a:solidFill>
              </a:rPr>
              <a:t>tlen</a:t>
            </a:r>
            <a:endParaRPr lang="pl-PL" sz="2400" b="1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98836" y="147326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p</a:t>
            </a:r>
            <a:r>
              <a:rPr lang="pl-PL" sz="2400" b="1" dirty="0" smtClean="0">
                <a:solidFill>
                  <a:schemeClr val="tx1"/>
                </a:solidFill>
              </a:rPr>
              <a:t>ęcherzyk płucny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5563770"/>
            <a:ext cx="37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dwutlenek węgla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12160" y="5699498"/>
            <a:ext cx="280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n</a:t>
            </a:r>
            <a:r>
              <a:rPr lang="pl-PL" sz="2400" b="1" dirty="0" smtClean="0">
                <a:solidFill>
                  <a:srgbClr val="FF0000"/>
                </a:solidFill>
              </a:rPr>
              <a:t>aczynie krwionośne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09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36836" y="18864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latin typeface="+mn-lt"/>
              </a:rPr>
              <a:t>W każdej komórce ciała w obecności </a:t>
            </a:r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tlenu</a:t>
            </a: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pl-PL" sz="3600" dirty="0" smtClean="0">
                <a:solidFill>
                  <a:schemeClr val="tx1"/>
                </a:solidFill>
                <a:latin typeface="+mn-lt"/>
              </a:rPr>
            </a:b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składników pokarmowych </a:t>
            </a: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zachodzi 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oddychanie komórkowe</a:t>
            </a: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.</a:t>
            </a:r>
            <a:endParaRPr lang="pl-PL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71600" y="175909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3"/>
                </a:solidFill>
                <a:ea typeface="Tahoma" pitchFamily="34" charset="0"/>
                <a:cs typeface="Tahoma" pitchFamily="34" charset="0"/>
              </a:rPr>
              <a:t>tlen</a:t>
            </a:r>
            <a:endParaRPr lang="pl-PL" sz="2400" b="1" dirty="0">
              <a:solidFill>
                <a:schemeClr val="accent3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60416" y="53361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cukry i tłuszcze</a:t>
            </a:r>
            <a:endParaRPr lang="pl-PL" sz="24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77950" y="1991302"/>
            <a:ext cx="176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energia</a:t>
            </a:r>
            <a:endParaRPr lang="pl-PL" sz="24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16440" y="353054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woda</a:t>
            </a:r>
            <a:endParaRPr lang="pl-PL" sz="2400" b="1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21" y="3265744"/>
            <a:ext cx="2270430" cy="13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888794" y="5493495"/>
            <a:ext cx="39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6"/>
                </a:solidFill>
                <a:ea typeface="Tahoma" pitchFamily="34" charset="0"/>
                <a:cs typeface="Tahoma" pitchFamily="34" charset="0"/>
              </a:rPr>
              <a:t>dwutlenek węgla</a:t>
            </a:r>
            <a:endParaRPr lang="pl-PL" sz="2400" b="1" dirty="0">
              <a:solidFill>
                <a:schemeClr val="accent6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5684">
            <a:off x="1774397" y="4260225"/>
            <a:ext cx="13176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559">
            <a:off x="5489487" y="3332457"/>
            <a:ext cx="13176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załka w prawo 7"/>
          <p:cNvSpPr/>
          <p:nvPr/>
        </p:nvSpPr>
        <p:spPr>
          <a:xfrm rot="2231448">
            <a:off x="1656082" y="2616034"/>
            <a:ext cx="1512168" cy="51015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 rot="1866750">
            <a:off x="4734650" y="4622611"/>
            <a:ext cx="1629925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9597517">
            <a:off x="4424568" y="2772297"/>
            <a:ext cx="1676711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529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10" grpId="0"/>
      <p:bldP spid="8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b.zawistowska\AppData\Local\Microsoft\Windows\Temporary Internet Files\Content.Outlook\ZYP0Y79N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54989"/>
            <a:ext cx="7560840" cy="480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539552" y="26064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Energia</a:t>
            </a:r>
            <a:r>
              <a:rPr lang="pl-PL" sz="3200" dirty="0" smtClean="0">
                <a:solidFill>
                  <a:schemeClr val="tx1"/>
                </a:solidFill>
                <a:latin typeface="+mn-lt"/>
              </a:rPr>
              <a:t>, która powstała podczas oddychania komórkowego, jest niezbędna do wykonywania wszystkich czynności. </a:t>
            </a:r>
            <a:br>
              <a:rPr lang="pl-PL" sz="3200" dirty="0" smtClean="0">
                <a:solidFill>
                  <a:schemeClr val="tx1"/>
                </a:solidFill>
                <a:latin typeface="+mn-lt"/>
              </a:rPr>
            </a:br>
            <a:r>
              <a:rPr lang="pl-PL" sz="3200" dirty="0" smtClean="0">
                <a:solidFill>
                  <a:schemeClr val="tx1"/>
                </a:solidFill>
                <a:latin typeface="+mn-lt"/>
              </a:rPr>
              <a:t>Zapotrzebowanie na energię zmienia się </a:t>
            </a:r>
            <a:br>
              <a:rPr lang="pl-PL" sz="3200" dirty="0" smtClean="0">
                <a:solidFill>
                  <a:schemeClr val="tx1"/>
                </a:solidFill>
                <a:latin typeface="+mn-lt"/>
              </a:rPr>
            </a:br>
            <a:r>
              <a:rPr lang="pl-PL" sz="3200" dirty="0" smtClean="0">
                <a:solidFill>
                  <a:schemeClr val="tx1"/>
                </a:solidFill>
                <a:latin typeface="+mn-lt"/>
              </a:rPr>
              <a:t>w </a:t>
            </a:r>
            <a:r>
              <a:rPr lang="pl-PL" sz="3200" dirty="0">
                <a:solidFill>
                  <a:schemeClr val="tx1"/>
                </a:solidFill>
                <a:latin typeface="+mn-lt"/>
              </a:rPr>
              <a:t>zależności od </a:t>
            </a:r>
            <a:r>
              <a:rPr lang="pl-PL" sz="3200" dirty="0" smtClean="0">
                <a:solidFill>
                  <a:schemeClr val="tx1"/>
                </a:solidFill>
                <a:latin typeface="+mn-lt"/>
              </a:rPr>
              <a:t>tego, </a:t>
            </a:r>
            <a:r>
              <a:rPr lang="pl-PL" sz="3200" dirty="0">
                <a:solidFill>
                  <a:schemeClr val="tx1"/>
                </a:solidFill>
                <a:latin typeface="+mn-lt"/>
              </a:rPr>
              <a:t>jaką czynność </a:t>
            </a:r>
            <a:r>
              <a:rPr lang="pl-PL" sz="3200" dirty="0" smtClean="0">
                <a:solidFill>
                  <a:schemeClr val="tx1"/>
                </a:solidFill>
                <a:latin typeface="+mn-lt"/>
              </a:rPr>
              <a:t>wykonujemy. </a:t>
            </a:r>
            <a:endParaRPr lang="pl-PL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31827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36890" y="249209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+mj-lt"/>
              </a:rPr>
              <a:t>Dbaj o swój układ oddechowy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25" y="1110433"/>
            <a:ext cx="5496985" cy="55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2800"/>
            <a:ext cx="7374554" cy="436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374">
            <a:off x="3665700" y="1232001"/>
            <a:ext cx="3569859" cy="53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804">
            <a:off x="1602563" y="1452363"/>
            <a:ext cx="4922732" cy="492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9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5" y="1484785"/>
            <a:ext cx="3896002" cy="472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06327" y="20083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tx1"/>
                </a:solidFill>
                <a:latin typeface="+mj-lt"/>
              </a:rPr>
              <a:t>Sprawdź się!</a:t>
            </a:r>
            <a:endParaRPr lang="pl-PL" sz="5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trzałka w lewo 6"/>
          <p:cNvSpPr/>
          <p:nvPr/>
        </p:nvSpPr>
        <p:spPr>
          <a:xfrm>
            <a:off x="4601378" y="2540356"/>
            <a:ext cx="2331708" cy="18002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58" y="3290887"/>
            <a:ext cx="2395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2395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70325"/>
            <a:ext cx="2395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2395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84" y="5301208"/>
            <a:ext cx="2395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82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195024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Zadaniem układu oddechowego jest dostarczanie niezbędnego dla organizmu tlenu i wydalanie szkodliwego dwutlenku węgla.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58381"/>
            <a:ext cx="4424022" cy="442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załka w prawo 2"/>
          <p:cNvSpPr/>
          <p:nvPr/>
        </p:nvSpPr>
        <p:spPr>
          <a:xfrm>
            <a:off x="1979712" y="4039670"/>
            <a:ext cx="151216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387797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3"/>
                </a:solidFill>
                <a:ea typeface="Tahoma" pitchFamily="34" charset="0"/>
                <a:cs typeface="Tahoma" pitchFamily="34" charset="0"/>
              </a:rPr>
              <a:t>tlen</a:t>
            </a:r>
            <a:endParaRPr lang="pl-PL" sz="2400" b="1" dirty="0">
              <a:solidFill>
                <a:schemeClr val="accent3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5508104" y="4039670"/>
            <a:ext cx="152293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031042" y="3831783"/>
            <a:ext cx="2112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6"/>
                </a:solidFill>
                <a:ea typeface="Tahoma" pitchFamily="34" charset="0"/>
                <a:cs typeface="Tahoma" pitchFamily="34" charset="0"/>
              </a:rPr>
              <a:t>dwutlenek</a:t>
            </a:r>
            <a:r>
              <a:rPr lang="pl-PL" sz="3200" b="1" dirty="0" smtClean="0">
                <a:solidFill>
                  <a:schemeClr val="accent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pl-PL" sz="2400" b="1" dirty="0" smtClean="0">
                <a:solidFill>
                  <a:schemeClr val="accent6"/>
                </a:solidFill>
                <a:ea typeface="Tahoma" pitchFamily="34" charset="0"/>
                <a:cs typeface="Tahoma" pitchFamily="34" charset="0"/>
              </a:rPr>
              <a:t>węgla</a:t>
            </a:r>
            <a:endParaRPr lang="pl-PL" sz="2400" b="1" dirty="0">
              <a:solidFill>
                <a:schemeClr val="accent6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66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05632" y="99550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+mj-lt"/>
              </a:rPr>
              <a:t> </a:t>
            </a:r>
            <a:endParaRPr lang="pl-PL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0" y="2597800"/>
            <a:ext cx="4032448" cy="342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78" y="2581600"/>
            <a:ext cx="4350806" cy="342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22288" y="613281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WDECH</a:t>
            </a:r>
            <a:endParaRPr lang="pl-PL" sz="24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64088" y="61534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WYDECH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07904" y="3516304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solidFill>
                  <a:schemeClr val="accent3"/>
                </a:solidFill>
              </a:rPr>
              <a:t>tlen</a:t>
            </a:r>
            <a:endParaRPr lang="pl-PL" sz="1800" b="1" dirty="0">
              <a:solidFill>
                <a:schemeClr val="accent3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551458" y="3885071"/>
            <a:ext cx="167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solidFill>
                  <a:schemeClr val="accent6"/>
                </a:solidFill>
              </a:rPr>
              <a:t>dwutlenek węgla</a:t>
            </a:r>
            <a:endParaRPr lang="pl-PL" sz="1800" b="1" dirty="0">
              <a:solidFill>
                <a:schemeClr val="accent6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6780" y="133727"/>
            <a:ext cx="8326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+mn-lt"/>
              </a:rPr>
              <a:t>Wdychanie i wydychanie powietrza jest możliwe dzięki skurczom mięśni oddechowych. </a:t>
            </a:r>
            <a:endParaRPr lang="pl-PL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36780" y="121094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+mn-lt"/>
              </a:rPr>
              <a:t>W czasie wdechu płuca powiększają się, </a:t>
            </a:r>
            <a:endParaRPr lang="pl-PL" sz="3200" dirty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2036" y="1795717"/>
            <a:ext cx="790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pl-PL" sz="3200" dirty="0">
                <a:solidFill>
                  <a:schemeClr val="tx1"/>
                </a:solidFill>
                <a:latin typeface="+mn-lt"/>
              </a:rPr>
              <a:t>podczas wydechu zmniejszają.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7700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23628" y="11663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Układ oddechowy – budowa</a:t>
            </a:r>
            <a:endParaRPr lang="pl-PL" b="1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189517" y="1067607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+mn-lt"/>
              </a:rPr>
              <a:t>układ oddechowy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5" y="2924944"/>
            <a:ext cx="333147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50224"/>
            <a:ext cx="2783904" cy="311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4007" y="5848386"/>
            <a:ext cx="397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+mn-lt"/>
              </a:rPr>
              <a:t>drogi oddechowe</a:t>
            </a:r>
            <a:endParaRPr lang="pl-PL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19815" y="586340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+mn-lt"/>
              </a:rPr>
              <a:t>płuca</a:t>
            </a:r>
            <a:endParaRPr lang="pl-PL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trzałka w lewo 4"/>
          <p:cNvSpPr/>
          <p:nvPr/>
        </p:nvSpPr>
        <p:spPr>
          <a:xfrm rot="19381395">
            <a:off x="2050875" y="2020075"/>
            <a:ext cx="978408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lewo 5"/>
          <p:cNvSpPr/>
          <p:nvPr/>
        </p:nvSpPr>
        <p:spPr>
          <a:xfrm rot="12737460">
            <a:off x="5039894" y="2040522"/>
            <a:ext cx="978408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061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00640" y="142201"/>
            <a:ext cx="426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+mn-lt"/>
              </a:rPr>
              <a:t>Drogi oddechowe</a:t>
            </a:r>
            <a:endParaRPr lang="pl-PL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71600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+mn-lt"/>
              </a:rPr>
              <a:t>Drogami oddechowymi tlen zawarty </a:t>
            </a:r>
            <a:br>
              <a:rPr lang="pl-PL" sz="3200" dirty="0" smtClean="0">
                <a:solidFill>
                  <a:schemeClr val="tx1"/>
                </a:solidFill>
                <a:latin typeface="+mn-lt"/>
              </a:rPr>
            </a:br>
            <a:r>
              <a:rPr lang="pl-PL" sz="3200" dirty="0" smtClean="0">
                <a:solidFill>
                  <a:schemeClr val="tx1"/>
                </a:solidFill>
                <a:latin typeface="+mn-lt"/>
              </a:rPr>
              <a:t>w powietrzu dostaje się do płuc.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8026"/>
            <a:ext cx="4315820" cy="367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załka w prawo 7"/>
          <p:cNvSpPr/>
          <p:nvPr/>
        </p:nvSpPr>
        <p:spPr>
          <a:xfrm rot="12366794">
            <a:off x="4159972" y="4281356"/>
            <a:ext cx="387114" cy="20298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200">
            <a:off x="3479452" y="3977518"/>
            <a:ext cx="367799" cy="2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908">
            <a:off x="3191427" y="4386906"/>
            <a:ext cx="381446" cy="2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4995">
            <a:off x="3100843" y="5018550"/>
            <a:ext cx="352995" cy="24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07" y="5517232"/>
            <a:ext cx="34131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chemat blokowy: łącznik 8"/>
          <p:cNvSpPr/>
          <p:nvPr/>
        </p:nvSpPr>
        <p:spPr>
          <a:xfrm>
            <a:off x="2399184" y="5936704"/>
            <a:ext cx="300608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32" y="5948610"/>
            <a:ext cx="3238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4999388" y="3967766"/>
            <a:ext cx="261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powietrze</a:t>
            </a:r>
            <a:endParaRPr lang="pl-PL" sz="24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6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+mn-lt"/>
              </a:rPr>
              <a:t>Podczas „wędrówki” do płuc powietrze jest:</a:t>
            </a:r>
          </a:p>
          <a:p>
            <a:endParaRPr lang="pl-PL" dirty="0" smtClean="0">
              <a:solidFill>
                <a:schemeClr val="tx1"/>
              </a:solidFill>
              <a:latin typeface="+mn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ogrzewane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nawilżane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oczyszczane 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04" y="2204864"/>
            <a:ext cx="43164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837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.klopotek\AppData\Local\Microsoft\Windows\Temporary Internet Files\Content.Outlook\60OHK92J\Corbis-42-2359410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04" y="980728"/>
            <a:ext cx="4827686" cy="47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7504" y="1254114"/>
            <a:ext cx="3755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Rzęski, którymi </a:t>
            </a:r>
            <a:r>
              <a:rPr lang="pl-PL" sz="3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są wyściełane drogi </a:t>
            </a:r>
            <a:r>
              <a:rPr lang="pl-PL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oddechowe, wychwytują zanieczyszczenia </a:t>
            </a:r>
            <a:br>
              <a:rPr lang="pl-PL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wdychanego powietrza.</a:t>
            </a:r>
            <a:endParaRPr lang="pl-PL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77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766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+mn-lt"/>
              </a:rPr>
              <a:t>Kiedy kichamy lub kaszlemy, zanieczyszczenia, bakterie i wirusy wyłapane przez rzęski są wydalane na zewnątrz organizmu.</a:t>
            </a:r>
            <a:endParaRPr lang="pl-PL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29647"/>
            <a:ext cx="3744416" cy="452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93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9532" y="112474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+mn-lt"/>
              </a:rPr>
              <a:t>W płucach zachodzi </a:t>
            </a:r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wymiana gazowa </a:t>
            </a: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– tlen przenika do krwi, a z krwi </a:t>
            </a:r>
            <a:r>
              <a:rPr lang="pl-PL" sz="3600" dirty="0">
                <a:solidFill>
                  <a:schemeClr val="tx1"/>
                </a:solidFill>
                <a:latin typeface="+mn-lt"/>
              </a:rPr>
              <a:t>jest </a:t>
            </a:r>
            <a:r>
              <a:rPr lang="pl-PL" sz="3600" dirty="0" smtClean="0">
                <a:solidFill>
                  <a:schemeClr val="tx1"/>
                </a:solidFill>
                <a:latin typeface="+mn-lt"/>
              </a:rPr>
              <a:t>wydalany dwutlenek węgla.</a:t>
            </a:r>
            <a:endParaRPr lang="pl-PL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79984" y="1166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+mj-lt"/>
              </a:rPr>
              <a:t>Płuca – narząd wymiany gazowej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78221"/>
            <a:ext cx="4176464" cy="346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07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197</Words>
  <Application>Microsoft Office PowerPoint</Application>
  <PresentationFormat>Pokaz na ekranie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Jarosław Michalecki</dc:creator>
  <cp:lastModifiedBy>Darek</cp:lastModifiedBy>
  <cp:revision>541</cp:revision>
  <dcterms:modified xsi:type="dcterms:W3CDTF">2020-03-24T05:25:11Z</dcterms:modified>
</cp:coreProperties>
</file>