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29CDEF-AF56-435D-ACA6-E2F42136BF36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82BBE4-3151-49C0-AB32-7DAE1E6AF0C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waQSE4pYVYA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k3TGxapPFSY&amp;feature=emb_log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s://wesolowski.co/2018/07/22/wilno-przewodni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rsAHeMqy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mpGEUMCy70M&amp;feature=emb_log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yMiGjuCY0x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Autofit/>
          </a:bodyPr>
          <a:lstStyle/>
          <a:p>
            <a:r>
              <a:rPr lang="pl-PL" sz="6000" b="1" dirty="0" smtClean="0"/>
              <a:t>Walory turystyczne</a:t>
            </a:r>
            <a:br>
              <a:rPr lang="pl-PL" sz="6000" b="1" dirty="0" smtClean="0"/>
            </a:br>
            <a:r>
              <a:rPr lang="pl-PL" sz="6000" b="1" dirty="0" smtClean="0"/>
              <a:t> Litwy i Białorusi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53830"/>
            <a:ext cx="2520280" cy="384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389098" y="116632"/>
            <a:ext cx="3429000" cy="64807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Nowogródek</a:t>
            </a:r>
            <a:endParaRPr lang="pl-PL" sz="36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5389098" y="908720"/>
            <a:ext cx="3429000" cy="5472608"/>
          </a:xfrm>
        </p:spPr>
        <p:txBody>
          <a:bodyPr>
            <a:noAutofit/>
          </a:bodyPr>
          <a:lstStyle/>
          <a:p>
            <a:r>
              <a:rPr lang="pl-PL" sz="2000" dirty="0" smtClean="0"/>
              <a:t>W Nowogródku został ochrzczony i spędził dzieciństwo słynny polski wieszcz i działacz polityczny Adam Mickiewicz (1798-1855). W mieście znajduje się wybudowany w drugiej połowie XIX wieku </a:t>
            </a:r>
            <a:r>
              <a:rPr lang="pl-PL" sz="2000" b="1" dirty="0" smtClean="0"/>
              <a:t>Dworek Mickiewiczów</a:t>
            </a:r>
            <a:r>
              <a:rPr lang="pl-PL" sz="2000" dirty="0" smtClean="0"/>
              <a:t>. Powstał on w miejscu starego dworu spalonego w XVII wieku w którym Mickiewicz spędził swoje dzieciństwo i szkolne lata. Obecnie mieści się w nim </a:t>
            </a:r>
            <a:r>
              <a:rPr lang="pl-PL" sz="2000" b="1" dirty="0" smtClean="0"/>
              <a:t>muzeum</a:t>
            </a:r>
            <a:r>
              <a:rPr lang="pl-PL" sz="2000" dirty="0" smtClean="0"/>
              <a:t> poświęcone wieszczowi. </a:t>
            </a:r>
            <a:endParaRPr lang="pl-PL" sz="2000" dirty="0" smtClean="0"/>
          </a:p>
          <a:p>
            <a:r>
              <a:rPr lang="pl-PL" sz="2000" dirty="0" smtClean="0">
                <a:hlinkClick r:id="rId2"/>
              </a:rPr>
              <a:t>https://www.youtube.com/watch?v=waQSE4pYVYA</a:t>
            </a:r>
            <a:endParaRPr lang="pl-PL" sz="2000" dirty="0" smtClean="0"/>
          </a:p>
        </p:txBody>
      </p:sp>
      <p:pic>
        <p:nvPicPr>
          <p:cNvPr id="10" name="Symbol zastępczy obrazu 9" descr="Adam_Mickiewicz_hous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25" r="124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43192" cy="968152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Puszcza białowieska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7643192" cy="2376264"/>
          </a:xfrm>
        </p:spPr>
        <p:txBody>
          <a:bodyPr>
            <a:noAutofit/>
          </a:bodyPr>
          <a:lstStyle/>
          <a:p>
            <a:r>
              <a:rPr lang="pl-PL" sz="2800" dirty="0" smtClean="0"/>
              <a:t>Unikalny na skalę Europejską kompleks leśny</a:t>
            </a:r>
          </a:p>
          <a:p>
            <a:r>
              <a:rPr lang="pl-PL" sz="2800" dirty="0" smtClean="0"/>
              <a:t>Ostatni </a:t>
            </a:r>
            <a:r>
              <a:rPr lang="pl-PL" sz="2800" dirty="0" smtClean="0"/>
              <a:t>las </a:t>
            </a:r>
            <a:r>
              <a:rPr lang="pl-PL" sz="2800" dirty="0" smtClean="0"/>
              <a:t>nizinny </a:t>
            </a:r>
            <a:r>
              <a:rPr lang="pl-PL" sz="2800" dirty="0" smtClean="0"/>
              <a:t>na tym </a:t>
            </a:r>
            <a:r>
              <a:rPr lang="pl-PL" sz="2800" dirty="0" smtClean="0"/>
              <a:t>kontynencie</a:t>
            </a:r>
            <a:endParaRPr lang="pl-PL" sz="2800" dirty="0" smtClean="0"/>
          </a:p>
          <a:p>
            <a:r>
              <a:rPr lang="pl-PL" sz="2800" dirty="0" smtClean="0"/>
              <a:t>Puszcza </a:t>
            </a:r>
            <a:r>
              <a:rPr lang="pl-PL" sz="2800" dirty="0" smtClean="0"/>
              <a:t>leży na granicy Polski oraz Białorusi i  zajmuje ok. 1250 </a:t>
            </a:r>
            <a:r>
              <a:rPr lang="pl-PL" sz="2800" dirty="0" err="1" smtClean="0"/>
              <a:t>km²</a:t>
            </a:r>
            <a:r>
              <a:rPr lang="pl-PL" sz="2800" dirty="0" smtClean="0"/>
              <a:t>. </a:t>
            </a:r>
          </a:p>
          <a:p>
            <a:r>
              <a:rPr lang="pl-PL" sz="2800" dirty="0" smtClean="0">
                <a:hlinkClick r:id="rId2"/>
              </a:rPr>
              <a:t>https://www.youtube.com/watch?v=k3TGxapPFSY&amp;feature=emb_logo</a:t>
            </a:r>
            <a:endParaRPr lang="pl-PL" sz="2800" dirty="0" smtClean="0"/>
          </a:p>
          <a:p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2531" name="Picture 3" descr="C:\Users\Sabina\Desktop\a9b35f319091d5d8f3eaf472da504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5475"/>
            <a:ext cx="4572000" cy="2572525"/>
          </a:xfrm>
          <a:prstGeom prst="rect">
            <a:avLst/>
          </a:prstGeom>
          <a:noFill/>
        </p:spPr>
      </p:pic>
      <p:pic>
        <p:nvPicPr>
          <p:cNvPr id="22532" name="Picture 4" descr="C:\Users\Sabina\Desktop\web3-bialowieza-national-park-poland-ec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475252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uwagę.</a:t>
            </a:r>
            <a:endParaRPr lang="pl-PL" dirty="0"/>
          </a:p>
        </p:txBody>
      </p:sp>
      <p:pic>
        <p:nvPicPr>
          <p:cNvPr id="23554" name="Picture 2" descr="C:\Users\Sabina\AppData\Local\Microsoft\Windows\Temporary Internet Files\Content.IE5\6Y7CLDEQ\С11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9659"/>
            <a:ext cx="5760640" cy="4154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i="1" dirty="0" smtClean="0"/>
              <a:t>Litwa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Litwa</a:t>
            </a:r>
            <a:r>
              <a:rPr lang="pl-PL" dirty="0"/>
              <a:t>, Republika Litewska – państwo w Europie, jeden z krajów bałtyckich, członek Unii Europejskiej i NATO; </a:t>
            </a:r>
            <a:endParaRPr lang="pl-PL" dirty="0" smtClean="0"/>
          </a:p>
          <a:p>
            <a:r>
              <a:rPr lang="pl-PL" dirty="0" smtClean="0"/>
              <a:t>graniczy </a:t>
            </a:r>
            <a:r>
              <a:rPr lang="pl-PL" dirty="0"/>
              <a:t>od zachodu z Rosją, od południowego zachodu z Polską, od wschodu z Białorusią, od północy z Łotwą. 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2050" name="Picture 2" descr="C:\Users\Sabina\AppData\Local\Microsoft\Windows\Temporary Internet Files\Content.IE5\7ONU23YQ\240px-Lithuania_in_European_Unio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25144"/>
            <a:ext cx="2286000" cy="1952625"/>
          </a:xfrm>
          <a:prstGeom prst="rect">
            <a:avLst/>
          </a:prstGeom>
          <a:noFill/>
        </p:spPr>
      </p:pic>
      <p:pic>
        <p:nvPicPr>
          <p:cNvPr id="2051" name="Picture 3" descr="C:\Users\Sabina\AppData\Local\Microsoft\Windows\Temporary Internet Files\Content.IE5\6Y7CLDEQ\1280px-Flag_of_Lithuania_(1918–1940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2735078" cy="182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pl-PL" dirty="0" smtClean="0"/>
              <a:t>Wilno - stolica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84984"/>
            <a:ext cx="7239000" cy="317075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Wilno jest miastem świątyń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Przepiękne Stare Miasto zajmuje trzykrotnie większą powierzchnię niż imponująca krakowska Starówka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To Stolica Kultury Europejskiej 2009. </a:t>
            </a:r>
            <a:endParaRPr lang="pl-PL" dirty="0" smtClean="0"/>
          </a:p>
          <a:p>
            <a:r>
              <a:rPr lang="pl-PL" dirty="0" smtClean="0"/>
              <a:t>Gościnni </a:t>
            </a:r>
            <a:r>
              <a:rPr lang="pl-PL" dirty="0"/>
              <a:t>mieszkańcy, dobre jedzenie i dziedzictwo historyczne przyciągają do Wilna tłumy turystów.</a:t>
            </a:r>
          </a:p>
        </p:txBody>
      </p:sp>
      <p:pic>
        <p:nvPicPr>
          <p:cNvPr id="4098" name="Picture 2" descr="Widok na Wilno z lotu pta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067944" cy="271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Co warto zobaczyć w Wilnie</a:t>
            </a:r>
            <a:r>
              <a:rPr lang="pl-PL" dirty="0" smtClean="0"/>
              <a:t>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https://wesolowski.co/2018/07/22/wilno-przewodnik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C:\Users\Sabina\AppData\Local\Microsoft\Windows\Temporary Internet Files\Content.IE5\7ONU23YQ\St._Casimir_Vilniu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2794000" cy="3873500"/>
          </a:xfrm>
          <a:prstGeom prst="rect">
            <a:avLst/>
          </a:prstGeom>
          <a:noFill/>
        </p:spPr>
      </p:pic>
      <p:pic>
        <p:nvPicPr>
          <p:cNvPr id="3075" name="Picture 3" descr="C:\Users\Sabina\AppData\Local\Microsoft\Windows\Temporary Internet Files\Content.IE5\JTF6SV2A\173px-Bernardine_in_Vilniu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1379210" cy="1913355"/>
          </a:xfrm>
          <a:prstGeom prst="rect">
            <a:avLst/>
          </a:prstGeom>
          <a:noFill/>
        </p:spPr>
      </p:pic>
      <p:pic>
        <p:nvPicPr>
          <p:cNvPr id="3076" name="Picture 4" descr="C:\Users\Sabina\AppData\Local\Microsoft\Windows\Temporary Internet Files\Content.IE5\6OQ11Z1Z\250px-StMichael_StConstantin_Vilnius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17032"/>
            <a:ext cx="2201919" cy="2932956"/>
          </a:xfrm>
          <a:prstGeom prst="rect">
            <a:avLst/>
          </a:prstGeom>
          <a:noFill/>
        </p:spPr>
      </p:pic>
      <p:pic>
        <p:nvPicPr>
          <p:cNvPr id="3077" name="Picture 5" descr="C:\Users\Sabina\AppData\Local\Microsoft\Windows\Temporary Internet Files\Content.IE5\JTF6SV2A\Vilnius_panorama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348880"/>
            <a:ext cx="2986434" cy="1870254"/>
          </a:xfrm>
          <a:prstGeom prst="rect">
            <a:avLst/>
          </a:prstGeom>
          <a:noFill/>
        </p:spPr>
      </p:pic>
      <p:pic>
        <p:nvPicPr>
          <p:cNvPr id="3078" name="Picture 6" descr="C:\Users\Sabina\AppData\Local\Microsoft\Windows\Temporary Internet Files\Content.IE5\7ONU23YQ\1200px-Fcanciscan_Church_Vilnius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581128"/>
            <a:ext cx="3078088" cy="205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11560" y="320675"/>
            <a:ext cx="7344816" cy="732061"/>
          </a:xfrm>
        </p:spPr>
        <p:txBody>
          <a:bodyPr/>
          <a:lstStyle/>
          <a:p>
            <a:r>
              <a:rPr lang="pl-PL" dirty="0" smtClean="0"/>
              <a:t>Troki  - stolica do XIV wieku</a:t>
            </a:r>
            <a:endParaRPr lang="pl-PL" dirty="0"/>
          </a:p>
        </p:txBody>
      </p:sp>
      <p:pic>
        <p:nvPicPr>
          <p:cNvPr id="17410" name="Picture 2" descr="C:\Users\Sabina\Desktop\litwa-zamek-w-trokac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77072"/>
            <a:ext cx="4560540" cy="2572843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67544" y="1340768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/>
              <a:t>Zamek w Trokach </a:t>
            </a:r>
            <a:r>
              <a:rPr lang="pl-PL" sz="2400" dirty="0"/>
              <a:t>– zamek położony na jeziorze </a:t>
            </a:r>
            <a:r>
              <a:rPr lang="pl-PL" sz="2400" dirty="0" err="1"/>
              <a:t>Galwe</a:t>
            </a:r>
            <a:r>
              <a:rPr lang="pl-PL" sz="2400" dirty="0"/>
              <a:t> na Litwie w miejscowości Troki. Obiekt jest w znacznym stopniu rekonstrukcją z 2 </a:t>
            </a:r>
            <a:r>
              <a:rPr lang="pl-PL" sz="2400" dirty="0" err="1"/>
              <a:t>poł</a:t>
            </a:r>
            <a:r>
              <a:rPr lang="pl-PL" sz="2400" dirty="0"/>
              <a:t>. XX wieku. Zamek został wzniesiony w </a:t>
            </a:r>
            <a:r>
              <a:rPr lang="pl-PL" sz="2400" dirty="0" err="1"/>
              <a:t>XIV–XV</a:t>
            </a:r>
            <a:r>
              <a:rPr lang="pl-PL" sz="2400" dirty="0"/>
              <a:t> w. przez wielkiego księcia litewskiego Kiejstuta i jego syna Witolda, który w 1430 zmarł na </a:t>
            </a:r>
            <a:r>
              <a:rPr lang="pl-PL" sz="2400" dirty="0" smtClean="0"/>
              <a:t>zamku</a:t>
            </a:r>
          </a:p>
          <a:p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611560" y="371703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3"/>
              </a:rPr>
              <a:t>https://www.youtube.com/watch?v=TOrsAHeMqyE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968152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Mierzeja kurońska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2"/>
          </p:nvPr>
        </p:nvSpPr>
        <p:spPr>
          <a:xfrm>
            <a:off x="251520" y="1497416"/>
            <a:ext cx="7632848" cy="2291624"/>
          </a:xfrm>
        </p:spPr>
        <p:txBody>
          <a:bodyPr>
            <a:noAutofit/>
          </a:bodyPr>
          <a:lstStyle/>
          <a:p>
            <a:r>
              <a:rPr lang="pl-PL" sz="2000" dirty="0" smtClean="0"/>
              <a:t>Mierzeja Kurońska to wąski, długi półwysep, w postaci piaszczystego wału, w południowo-wschodniej części wybrzeża Morza Bałtyckiego. </a:t>
            </a:r>
          </a:p>
          <a:p>
            <a:r>
              <a:rPr lang="pl-PL" sz="2000" dirty="0" smtClean="0"/>
              <a:t>Jest ona półwyspem podrzędnym Półwyspu Sambijskiego. </a:t>
            </a:r>
          </a:p>
          <a:p>
            <a:r>
              <a:rPr lang="pl-PL" sz="2000" dirty="0" smtClean="0"/>
              <a:t>Mierzeja oddziela Zalew Kuroński od otwartego Morza Bałtyckiego.</a:t>
            </a:r>
          </a:p>
          <a:p>
            <a:r>
              <a:rPr lang="pl-PL" sz="2000" dirty="0" smtClean="0"/>
              <a:t> Długość: 98 km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18435" name="Picture 3" descr="C:\Users\Sabina\Desktop\DSC_55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4032448" cy="2670721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hlinkClick r:id="rId3"/>
              </a:rPr>
              <a:t>https://www.youtube.com/watch?time_continue=1&amp;v=mpGEUMCy70M&amp;feature=emb_logo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 smtClean="0"/>
              <a:t>białoruś</a:t>
            </a:r>
            <a:endParaRPr lang="pl-PL" sz="48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2736304"/>
          </a:xfrm>
        </p:spPr>
        <p:txBody>
          <a:bodyPr/>
          <a:lstStyle/>
          <a:p>
            <a:r>
              <a:rPr lang="pl-PL" dirty="0" smtClean="0"/>
              <a:t>państwo w Europie Wschodniej. Graniczy z Polską, Litwą, Łotwą, Rosją i Ukrainą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 smtClean="0"/>
              <a:t>W odróżnieniu od swoich sąsiadów nie ma dostępu do morza. </a:t>
            </a:r>
            <a:endParaRPr lang="pl-PL" dirty="0" smtClean="0"/>
          </a:p>
          <a:p>
            <a:r>
              <a:rPr lang="pl-PL" dirty="0" smtClean="0"/>
              <a:t>Jest </a:t>
            </a:r>
            <a:r>
              <a:rPr lang="pl-PL" dirty="0" smtClean="0"/>
              <a:t>to największe pod względem powierzchni państwo śródlądowe w Europie</a:t>
            </a:r>
            <a:endParaRPr lang="pl-PL" dirty="0"/>
          </a:p>
        </p:txBody>
      </p:sp>
      <p:pic>
        <p:nvPicPr>
          <p:cNvPr id="19458" name="Picture 2" descr="C:\Users\Sabina\AppData\Local\Microsoft\Windows\Temporary Internet Files\Content.IE5\JTF6SV2A\Flag_of_Belarus_(1995,_3-2)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3923676" cy="2614762"/>
          </a:xfrm>
          <a:prstGeom prst="rect">
            <a:avLst/>
          </a:prstGeom>
          <a:noFill/>
        </p:spPr>
      </p:pic>
      <p:pic>
        <p:nvPicPr>
          <p:cNvPr id="19459" name="Picture 3" descr="C:\Users\Sabina\AppData\Local\Microsoft\Windows\Temporary Internet Files\Content.IE5\JTF6SV2A\240px-Europe_location_BLR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Mińsk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Mińsk – stolica i największe miasto Białorusi, położone nad </a:t>
            </a:r>
            <a:r>
              <a:rPr lang="pl-PL" dirty="0" err="1" smtClean="0"/>
              <a:t>Świsłoczą</a:t>
            </a:r>
            <a:endParaRPr lang="pl-PL" dirty="0" smtClean="0"/>
          </a:p>
          <a:p>
            <a:r>
              <a:rPr lang="pl-PL" dirty="0" smtClean="0"/>
              <a:t> Miasto </a:t>
            </a:r>
            <a:r>
              <a:rPr lang="pl-PL" dirty="0" smtClean="0"/>
              <a:t>wydzielone i obwodowe, największy ośrodek gospodarczy, kulturalny i naukowy kraju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 smtClean="0"/>
              <a:t>Mieści się w nim sekretariat założonej w 1991 Wspólnoty Niepodległych Państw. </a:t>
            </a:r>
            <a:endParaRPr lang="pl-PL" dirty="0" smtClean="0"/>
          </a:p>
          <a:p>
            <a:r>
              <a:rPr lang="pl-PL" dirty="0" smtClean="0"/>
              <a:t>Był </a:t>
            </a:r>
            <a:r>
              <a:rPr lang="pl-PL" dirty="0" smtClean="0"/>
              <a:t>miastem królewskim Wielkiego Księstwa Litewskiego </a:t>
            </a:r>
            <a:r>
              <a:rPr lang="pl-PL" dirty="0" smtClean="0"/>
              <a:t>I</a:t>
            </a:r>
          </a:p>
          <a:p>
            <a:r>
              <a:rPr lang="pl-PL" dirty="0" smtClean="0">
                <a:hlinkClick r:id="rId2"/>
              </a:rPr>
              <a:t>https://www.youtube.com/watch?v=yMiGjuCY0xE</a:t>
            </a:r>
            <a:endParaRPr lang="pl-PL" dirty="0"/>
          </a:p>
        </p:txBody>
      </p:sp>
      <p:pic>
        <p:nvPicPr>
          <p:cNvPr id="20483" name="Picture 3" descr="C:\Users\Sabina\AppData\Local\Microsoft\Windows\Temporary Internet Files\Content.IE5\7ONU23YQ\Barysa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939819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Zamek w Nieświeżu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</a:t>
            </a:r>
            <a:r>
              <a:rPr lang="pl-PL" dirty="0" smtClean="0"/>
              <a:t>		i </a:t>
            </a:r>
            <a:r>
              <a:rPr lang="pl-PL" dirty="0" smtClean="0"/>
              <a:t>Zamek w Mirze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0" y="4293096"/>
            <a:ext cx="3520440" cy="2031504"/>
          </a:xfrm>
        </p:spPr>
        <p:txBody>
          <a:bodyPr>
            <a:normAutofit/>
          </a:bodyPr>
          <a:lstStyle/>
          <a:p>
            <a:r>
              <a:rPr lang="pl-PL" dirty="0" smtClean="0"/>
              <a:t>Dwa zamki znajdujące się na Liście Światowego Dziedzictwa UNESCO – </a:t>
            </a:r>
          </a:p>
          <a:p>
            <a:r>
              <a:rPr lang="pl-PL" dirty="0" smtClean="0"/>
              <a:t>Związane z potężnym magnackim rodem Radziwiłłów. </a:t>
            </a: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>
          <a:xfrm>
            <a:off x="4178808" y="4725144"/>
            <a:ext cx="3520440" cy="1599456"/>
          </a:xfrm>
        </p:spPr>
        <p:txBody>
          <a:bodyPr>
            <a:normAutofit/>
          </a:bodyPr>
          <a:lstStyle/>
          <a:p>
            <a:r>
              <a:rPr lang="pl-PL" dirty="0" smtClean="0"/>
              <a:t>Świadectwo najznamienitszych czasów Wielkiego Księstwa Litewskiego.</a:t>
            </a:r>
          </a:p>
          <a:p>
            <a:endParaRPr lang="pl-PL" dirty="0"/>
          </a:p>
        </p:txBody>
      </p:sp>
      <p:pic>
        <p:nvPicPr>
          <p:cNvPr id="9" name="Symbol zastępczy zawartości 8" descr="nieśw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3"/>
            <a:ext cx="3521075" cy="2304256"/>
          </a:xfrm>
        </p:spPr>
      </p:pic>
      <p:pic>
        <p:nvPicPr>
          <p:cNvPr id="21507" name="Picture 3" descr="C:\Users\Sabina\Desktop\mi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3521075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375</Words>
  <Application>Microsoft Office PowerPoint</Application>
  <PresentationFormat>Pokaz na ekranie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Bogaty</vt:lpstr>
      <vt:lpstr>Walory turystyczne  Litwy i Białorusi</vt:lpstr>
      <vt:lpstr>Litwa </vt:lpstr>
      <vt:lpstr>Wilno - stolica</vt:lpstr>
      <vt:lpstr>Co warto zobaczyć w Wilnie? </vt:lpstr>
      <vt:lpstr>Troki  - stolica do XIV wieku</vt:lpstr>
      <vt:lpstr>Mierzeja kurońska</vt:lpstr>
      <vt:lpstr>białoruś</vt:lpstr>
      <vt:lpstr>Mińsk</vt:lpstr>
      <vt:lpstr>Zamek w Nieświeżu     i Zamek w Mirze</vt:lpstr>
      <vt:lpstr>Nowogródek</vt:lpstr>
      <vt:lpstr>Puszcza białowieska </vt:lpstr>
      <vt:lpstr>Dziękuję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Walory turystyczne  Litwy i Białorusi</dc:title>
  <dc:creator>Sabina</dc:creator>
  <cp:lastModifiedBy>Sabina</cp:lastModifiedBy>
  <cp:revision>16</cp:revision>
  <dcterms:created xsi:type="dcterms:W3CDTF">2020-04-20T08:09:52Z</dcterms:created>
  <dcterms:modified xsi:type="dcterms:W3CDTF">2020-04-20T10:47:49Z</dcterms:modified>
</cp:coreProperties>
</file>