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4"/>
  </p:sldMasterIdLst>
  <p:sldIdLst>
    <p:sldId id="256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70" r:id="rId13"/>
    <p:sldId id="271" r:id="rId14"/>
    <p:sldId id="263" r:id="rId15"/>
    <p:sldId id="264" r:id="rId16"/>
    <p:sldId id="265" r:id="rId17"/>
    <p:sldId id="266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1699D-64A0-5060-95D1-C6AA9B3E3BF7}" v="2" dt="2020-04-10T18:01:07.682"/>
    <p1510:client id="{0BEB8F6A-2204-9E05-AC8A-ED96A7A57CA8}" v="2707" dt="2020-04-09T09:39:26.010"/>
    <p1510:client id="{572944A8-F9FB-004D-78B8-7853308A377F}" v="1502" dt="2020-04-09T15:45:01.861"/>
    <p1510:client id="{74ACF5F5-2F33-0C64-E923-A0EA7139D8D0}" v="3" dt="2020-04-09T19:25:12.371"/>
    <p1510:client id="{809B2A09-B06C-9FB0-2367-1672FCF672B1}" v="81" dt="2020-04-09T16:05:54.547"/>
    <p1510:client id="{882E8B69-CD91-C6F1-3CF3-4DF35429838C}" v="2326" dt="2020-04-09T13:13:06.595"/>
    <p1510:client id="{88B1C57A-A9C4-8FCD-ED51-D0FB43880755}" v="14" dt="2020-04-09T10:04:02.162"/>
    <p1510:client id="{8BE6D05F-1951-4213-E100-1A2090135233}" v="110" dt="2020-04-09T19:46:18.216"/>
    <p1510:client id="{FC4C19C2-CBC8-702B-150F-8A75E2B742C9}" v="92" dt="2020-04-10T07:34:31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CEC85-F678-4D64-9DFD-029C00CD6E7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7ED0DA-F272-4481-A5E5-8C1B1688243B}">
      <dgm:prSet/>
      <dgm:spPr/>
      <dgm:t>
        <a:bodyPr/>
        <a:lstStyle/>
        <a:p>
          <a:r>
            <a:rPr lang="en-US"/>
            <a:t>Sprzyjające warunki sprawiają że roślinność rozwija się bujnie I tworzy wiecznie zielone lasy liściaste nazywane wilgotnymi lasami równikowymi</a:t>
          </a:r>
        </a:p>
      </dgm:t>
    </dgm:pt>
    <dgm:pt modelId="{F8EF074C-C383-4406-8D6A-05B3A553F159}" type="parTrans" cxnId="{CC289A5D-4EF2-47BA-9954-C4622A4A7629}">
      <dgm:prSet/>
      <dgm:spPr/>
      <dgm:t>
        <a:bodyPr/>
        <a:lstStyle/>
        <a:p>
          <a:endParaRPr lang="en-US"/>
        </a:p>
      </dgm:t>
    </dgm:pt>
    <dgm:pt modelId="{B417A323-F597-4F3C-8DCE-16E3F101383D}" type="sibTrans" cxnId="{CC289A5D-4EF2-47BA-9954-C4622A4A7629}">
      <dgm:prSet/>
      <dgm:spPr/>
      <dgm:t>
        <a:bodyPr/>
        <a:lstStyle/>
        <a:p>
          <a:endParaRPr lang="en-US"/>
        </a:p>
      </dgm:t>
    </dgm:pt>
    <dgm:pt modelId="{D21D368E-28C3-4530-9D52-91685669C7BD}">
      <dgm:prSet/>
      <dgm:spPr/>
      <dgm:t>
        <a:bodyPr/>
        <a:lstStyle/>
        <a:p>
          <a:r>
            <a:rPr lang="en-US"/>
            <a:t>W lasach równikowych roślinność tworzy kilka warstw drzew o wysokości 30-40 m jest taka gęsta, że poniżej niej panuje półmrok. Rośliny z niższych  swer muszą walczyć o dostęp do światła. Najliczniejszych grupą zwierząt w lasach równikowych są owady takie jak: motyle, termity, komary, itd.Oraz inne zwierzęta np. Małpy I różnorodne ptaki. Na dnie lasu można spotkać duże ssaki np.tapir, jaguary.</a:t>
          </a:r>
        </a:p>
      </dgm:t>
    </dgm:pt>
    <dgm:pt modelId="{5407357B-B89C-4508-861B-B3CB10B3F343}" type="parTrans" cxnId="{30F3B30F-1789-4D2C-B2DA-06D4025957F5}">
      <dgm:prSet/>
      <dgm:spPr/>
      <dgm:t>
        <a:bodyPr/>
        <a:lstStyle/>
        <a:p>
          <a:endParaRPr lang="en-US"/>
        </a:p>
      </dgm:t>
    </dgm:pt>
    <dgm:pt modelId="{1E22F399-B10E-4812-AE0F-36C6346AB799}" type="sibTrans" cxnId="{30F3B30F-1789-4D2C-B2DA-06D4025957F5}">
      <dgm:prSet/>
      <dgm:spPr/>
      <dgm:t>
        <a:bodyPr/>
        <a:lstStyle/>
        <a:p>
          <a:endParaRPr lang="en-US"/>
        </a:p>
      </dgm:t>
    </dgm:pt>
    <dgm:pt modelId="{E1D34AF7-4704-4241-99D1-785549AA072C}" type="pres">
      <dgm:prSet presAssocID="{0D5CEC85-F678-4D64-9DFD-029C00CD6E73}" presName="linear" presStyleCnt="0">
        <dgm:presLayoutVars>
          <dgm:animLvl val="lvl"/>
          <dgm:resizeHandles val="exact"/>
        </dgm:presLayoutVars>
      </dgm:prSet>
      <dgm:spPr/>
    </dgm:pt>
    <dgm:pt modelId="{2688B57E-E77D-44FD-B499-7BC2D50B1EB0}" type="pres">
      <dgm:prSet presAssocID="{FF7ED0DA-F272-4481-A5E5-8C1B1688243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D6CAAE-3C55-4332-ADE1-6B12CD93637F}" type="pres">
      <dgm:prSet presAssocID="{B417A323-F597-4F3C-8DCE-16E3F101383D}" presName="spacer" presStyleCnt="0"/>
      <dgm:spPr/>
    </dgm:pt>
    <dgm:pt modelId="{D10EBD75-EB6E-410A-92D2-6308D499DB59}" type="pres">
      <dgm:prSet presAssocID="{D21D368E-28C3-4530-9D52-91685669C7B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0F3B30F-1789-4D2C-B2DA-06D4025957F5}" srcId="{0D5CEC85-F678-4D64-9DFD-029C00CD6E73}" destId="{D21D368E-28C3-4530-9D52-91685669C7BD}" srcOrd="1" destOrd="0" parTransId="{5407357B-B89C-4508-861B-B3CB10B3F343}" sibTransId="{1E22F399-B10E-4812-AE0F-36C6346AB799}"/>
    <dgm:cxn modelId="{CC289A5D-4EF2-47BA-9954-C4622A4A7629}" srcId="{0D5CEC85-F678-4D64-9DFD-029C00CD6E73}" destId="{FF7ED0DA-F272-4481-A5E5-8C1B1688243B}" srcOrd="0" destOrd="0" parTransId="{F8EF074C-C383-4406-8D6A-05B3A553F159}" sibTransId="{B417A323-F597-4F3C-8DCE-16E3F101383D}"/>
    <dgm:cxn modelId="{04C68559-7104-439A-A3DA-3A025CE12FBE}" type="presOf" srcId="{D21D368E-28C3-4530-9D52-91685669C7BD}" destId="{D10EBD75-EB6E-410A-92D2-6308D499DB59}" srcOrd="0" destOrd="0" presId="urn:microsoft.com/office/officeart/2005/8/layout/vList2"/>
    <dgm:cxn modelId="{5CB4F89E-581E-4EE3-BFE1-1CE56BBAA095}" type="presOf" srcId="{0D5CEC85-F678-4D64-9DFD-029C00CD6E73}" destId="{E1D34AF7-4704-4241-99D1-785549AA072C}" srcOrd="0" destOrd="0" presId="urn:microsoft.com/office/officeart/2005/8/layout/vList2"/>
    <dgm:cxn modelId="{B53958CF-80B9-47A0-A770-CC6F6E276838}" type="presOf" srcId="{FF7ED0DA-F272-4481-A5E5-8C1B1688243B}" destId="{2688B57E-E77D-44FD-B499-7BC2D50B1EB0}" srcOrd="0" destOrd="0" presId="urn:microsoft.com/office/officeart/2005/8/layout/vList2"/>
    <dgm:cxn modelId="{DD68D815-8758-47B6-8535-10961C04333C}" type="presParOf" srcId="{E1D34AF7-4704-4241-99D1-785549AA072C}" destId="{2688B57E-E77D-44FD-B499-7BC2D50B1EB0}" srcOrd="0" destOrd="0" presId="urn:microsoft.com/office/officeart/2005/8/layout/vList2"/>
    <dgm:cxn modelId="{376883B9-109E-47AA-A4B9-296D9EC98C9B}" type="presParOf" srcId="{E1D34AF7-4704-4241-99D1-785549AA072C}" destId="{92D6CAAE-3C55-4332-ADE1-6B12CD93637F}" srcOrd="1" destOrd="0" presId="urn:microsoft.com/office/officeart/2005/8/layout/vList2"/>
    <dgm:cxn modelId="{76A29076-703F-4ADD-9C6B-9DF6E8FB794C}" type="presParOf" srcId="{E1D34AF7-4704-4241-99D1-785549AA072C}" destId="{D10EBD75-EB6E-410A-92D2-6308D499DB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93B31-DCE6-4D07-A3EC-B98405B555BE}" type="doc">
      <dgm:prSet loTypeId="urn:microsoft.com/office/officeart/2005/8/layout/arrow1" loCatId="relationship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96DB8895-F16C-482C-A75C-C7D2962712D3}">
      <dgm:prSet/>
      <dgm:spPr/>
      <dgm:t>
        <a:bodyPr/>
        <a:lstStyle/>
        <a:p>
          <a:r>
            <a:rPr lang="pl-PL"/>
            <a:t>Korony nie tworzą zwartej warstwy.</a:t>
          </a:r>
        </a:p>
      </dgm:t>
    </dgm:pt>
    <dgm:pt modelId="{5CC579FD-A8BF-4895-A7E6-402CFC0D8A40}" type="parTrans" cxnId="{36881DBF-0091-4D3E-9363-7BA69CBDB78E}">
      <dgm:prSet/>
      <dgm:spPr/>
      <dgm:t>
        <a:bodyPr/>
        <a:lstStyle/>
        <a:p>
          <a:endParaRPr lang="pl-PL"/>
        </a:p>
      </dgm:t>
    </dgm:pt>
    <dgm:pt modelId="{9A43314A-7515-4175-915E-DF7F0DFD1000}" type="sibTrans" cxnId="{36881DBF-0091-4D3E-9363-7BA69CBDB78E}">
      <dgm:prSet/>
      <dgm:spPr/>
      <dgm:t>
        <a:bodyPr/>
        <a:lstStyle/>
        <a:p>
          <a:endParaRPr lang="pl-PL"/>
        </a:p>
      </dgm:t>
    </dgm:pt>
    <dgm:pt modelId="{4F6C45A2-A785-43A0-AC5E-8C9F9AAA1F01}">
      <dgm:prSet/>
      <dgm:spPr/>
      <dgm:t>
        <a:bodyPr/>
        <a:lstStyle/>
        <a:p>
          <a:pPr rtl="0"/>
          <a:r>
            <a:rPr lang="pl-PL"/>
            <a:t>Znajdują się tam zwierzęta takie jak</a:t>
          </a:r>
          <a:r>
            <a:rPr lang="pl-PL">
              <a:latin typeface="Corbel" panose="020B0503020204020204"/>
            </a:rPr>
            <a:t> wyjce </a:t>
          </a:r>
          <a:r>
            <a:rPr lang="pl-PL" err="1">
              <a:latin typeface="Corbel" panose="020B0503020204020204"/>
            </a:rPr>
            <a:t>itd..oraz</a:t>
          </a:r>
          <a:r>
            <a:rPr lang="pl-PL">
              <a:latin typeface="Corbel" panose="020B0503020204020204"/>
            </a:rPr>
            <a:t> drzewo kapokowe</a:t>
          </a:r>
          <a:endParaRPr lang="pl-PL"/>
        </a:p>
      </dgm:t>
    </dgm:pt>
    <dgm:pt modelId="{BE8FF23D-F25F-4FFE-B033-98720F706CB9}" type="parTrans" cxnId="{0BA6FA2F-5B10-44E2-8DFA-654CAF02C22D}">
      <dgm:prSet/>
      <dgm:spPr/>
      <dgm:t>
        <a:bodyPr/>
        <a:lstStyle/>
        <a:p>
          <a:endParaRPr lang="pl-PL"/>
        </a:p>
      </dgm:t>
    </dgm:pt>
    <dgm:pt modelId="{78B02DA6-E3C7-4CF7-836A-8DFAEA1E8184}" type="sibTrans" cxnId="{0BA6FA2F-5B10-44E2-8DFA-654CAF02C22D}">
      <dgm:prSet/>
      <dgm:spPr/>
      <dgm:t>
        <a:bodyPr/>
        <a:lstStyle/>
        <a:p>
          <a:endParaRPr lang="pl-PL"/>
        </a:p>
      </dgm:t>
    </dgm:pt>
    <dgm:pt modelId="{846E94F5-F9B9-4460-A747-45DFEFA3B21C}" type="pres">
      <dgm:prSet presAssocID="{DBA93B31-DCE6-4D07-A3EC-B98405B555BE}" presName="cycle" presStyleCnt="0">
        <dgm:presLayoutVars>
          <dgm:dir/>
          <dgm:resizeHandles val="exact"/>
        </dgm:presLayoutVars>
      </dgm:prSet>
      <dgm:spPr/>
    </dgm:pt>
    <dgm:pt modelId="{C986AADF-8C3E-4B4D-B4A3-3CC42AD3F345}" type="pres">
      <dgm:prSet presAssocID="{96DB8895-F16C-482C-A75C-C7D2962712D3}" presName="arrow" presStyleLbl="node1" presStyleIdx="0" presStyleCnt="2">
        <dgm:presLayoutVars>
          <dgm:bulletEnabled val="1"/>
        </dgm:presLayoutVars>
      </dgm:prSet>
      <dgm:spPr/>
    </dgm:pt>
    <dgm:pt modelId="{813BA497-5478-4297-8808-559D04D19A2D}" type="pres">
      <dgm:prSet presAssocID="{4F6C45A2-A785-43A0-AC5E-8C9F9AAA1F01}" presName="arrow" presStyleLbl="node1" presStyleIdx="1" presStyleCnt="2">
        <dgm:presLayoutVars>
          <dgm:bulletEnabled val="1"/>
        </dgm:presLayoutVars>
      </dgm:prSet>
      <dgm:spPr/>
    </dgm:pt>
  </dgm:ptLst>
  <dgm:cxnLst>
    <dgm:cxn modelId="{5976C017-C8F4-4E4E-8ACE-FED2E9DA5754}" type="presOf" srcId="{4F6C45A2-A785-43A0-AC5E-8C9F9AAA1F01}" destId="{813BA497-5478-4297-8808-559D04D19A2D}" srcOrd="0" destOrd="0" presId="urn:microsoft.com/office/officeart/2005/8/layout/arrow1"/>
    <dgm:cxn modelId="{0BA6FA2F-5B10-44E2-8DFA-654CAF02C22D}" srcId="{DBA93B31-DCE6-4D07-A3EC-B98405B555BE}" destId="{4F6C45A2-A785-43A0-AC5E-8C9F9AAA1F01}" srcOrd="1" destOrd="0" parTransId="{BE8FF23D-F25F-4FFE-B033-98720F706CB9}" sibTransId="{78B02DA6-E3C7-4CF7-836A-8DFAEA1E8184}"/>
    <dgm:cxn modelId="{121E0F4D-AB1C-4D7F-9F26-A6C39318FFF5}" type="presOf" srcId="{DBA93B31-DCE6-4D07-A3EC-B98405B555BE}" destId="{846E94F5-F9B9-4460-A747-45DFEFA3B21C}" srcOrd="0" destOrd="0" presId="urn:microsoft.com/office/officeart/2005/8/layout/arrow1"/>
    <dgm:cxn modelId="{36881DBF-0091-4D3E-9363-7BA69CBDB78E}" srcId="{DBA93B31-DCE6-4D07-A3EC-B98405B555BE}" destId="{96DB8895-F16C-482C-A75C-C7D2962712D3}" srcOrd="0" destOrd="0" parTransId="{5CC579FD-A8BF-4895-A7E6-402CFC0D8A40}" sibTransId="{9A43314A-7515-4175-915E-DF7F0DFD1000}"/>
    <dgm:cxn modelId="{B0E862C8-415C-4037-B57B-B38666B87B14}" type="presOf" srcId="{96DB8895-F16C-482C-A75C-C7D2962712D3}" destId="{C986AADF-8C3E-4B4D-B4A3-3CC42AD3F345}" srcOrd="0" destOrd="0" presId="urn:microsoft.com/office/officeart/2005/8/layout/arrow1"/>
    <dgm:cxn modelId="{E030EAD1-F570-4950-A1D3-D6BCE794BB8D}" type="presParOf" srcId="{846E94F5-F9B9-4460-A747-45DFEFA3B21C}" destId="{C986AADF-8C3E-4B4D-B4A3-3CC42AD3F345}" srcOrd="0" destOrd="0" presId="urn:microsoft.com/office/officeart/2005/8/layout/arrow1"/>
    <dgm:cxn modelId="{0D7A9462-BBD9-4823-A815-E70E252D69A9}" type="presParOf" srcId="{846E94F5-F9B9-4460-A747-45DFEFA3B21C}" destId="{813BA497-5478-4297-8808-559D04D19A2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8B57E-E77D-44FD-B499-7BC2D50B1EB0}">
      <dsp:nvSpPr>
        <dsp:cNvPr id="0" name=""/>
        <dsp:cNvSpPr/>
      </dsp:nvSpPr>
      <dsp:spPr>
        <a:xfrm>
          <a:off x="0" y="305118"/>
          <a:ext cx="6492875" cy="2220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Sprzyjające warunki sprawiają że roślinność rozwija się bujnie I tworzy wiecznie zielone lasy liściaste nazywane wilgotnymi lasami równikowymi</a:t>
          </a:r>
        </a:p>
      </dsp:txBody>
      <dsp:txXfrm>
        <a:off x="108382" y="413500"/>
        <a:ext cx="6276111" cy="2003457"/>
      </dsp:txXfrm>
    </dsp:sp>
    <dsp:sp modelId="{D10EBD75-EB6E-410A-92D2-6308D499DB59}">
      <dsp:nvSpPr>
        <dsp:cNvPr id="0" name=""/>
        <dsp:cNvSpPr/>
      </dsp:nvSpPr>
      <dsp:spPr>
        <a:xfrm>
          <a:off x="0" y="2580060"/>
          <a:ext cx="6492875" cy="2220221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 lasach równikowych roślinność tworzy kilka warstw drzew o wysokości 30-40 m jest taka gęsta, że poniżej niej panuje półmrok. Rośliny z niższych  swer muszą walczyć o dostęp do światła. Najliczniejszych grupą zwierząt w lasach równikowych są owady takie jak: motyle, termity, komary, itd.Oraz inne zwierzęta np. Małpy I różnorodne ptaki. Na dnie lasu można spotkać duże ssaki np.tapir, jaguary.</a:t>
          </a:r>
        </a:p>
      </dsp:txBody>
      <dsp:txXfrm>
        <a:off x="108382" y="2688442"/>
        <a:ext cx="6276111" cy="2003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6AADF-8C3E-4B4D-B4A3-3CC42AD3F345}">
      <dsp:nvSpPr>
        <dsp:cNvPr id="0" name=""/>
        <dsp:cNvSpPr/>
      </dsp:nvSpPr>
      <dsp:spPr>
        <a:xfrm rot="16200000">
          <a:off x="238" y="193916"/>
          <a:ext cx="2736368" cy="273636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Korony nie tworzą zwartej warstwy.</a:t>
          </a:r>
        </a:p>
      </dsp:txBody>
      <dsp:txXfrm rot="5400000">
        <a:off x="479102" y="878008"/>
        <a:ext cx="2257504" cy="1368184"/>
      </dsp:txXfrm>
    </dsp:sp>
    <dsp:sp modelId="{813BA497-5478-4297-8808-559D04D19A2D}">
      <dsp:nvSpPr>
        <dsp:cNvPr id="0" name=""/>
        <dsp:cNvSpPr/>
      </dsp:nvSpPr>
      <dsp:spPr>
        <a:xfrm rot="5400000">
          <a:off x="3011170" y="193916"/>
          <a:ext cx="2736368" cy="273636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Znajdują się tam zwierzęta takie jak</a:t>
          </a:r>
          <a:r>
            <a:rPr lang="pl-PL" sz="1900" kern="1200">
              <a:latin typeface="Corbel" panose="020B0503020204020204"/>
            </a:rPr>
            <a:t> wyjce </a:t>
          </a:r>
          <a:r>
            <a:rPr lang="pl-PL" sz="1900" kern="1200" err="1">
              <a:latin typeface="Corbel" panose="020B0503020204020204"/>
            </a:rPr>
            <a:t>itd..oraz</a:t>
          </a:r>
          <a:r>
            <a:rPr lang="pl-PL" sz="1900" kern="1200">
              <a:latin typeface="Corbel" panose="020B0503020204020204"/>
            </a:rPr>
            <a:t> drzewo kapokowe</a:t>
          </a:r>
          <a:endParaRPr lang="pl-PL" sz="1900" kern="1200"/>
        </a:p>
      </dsp:txBody>
      <dsp:txXfrm rot="-5400000">
        <a:off x="3011170" y="878008"/>
        <a:ext cx="2257504" cy="1368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8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6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5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6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2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190" y="924232"/>
            <a:ext cx="8174971" cy="3285866"/>
          </a:xfrm>
        </p:spPr>
        <p:txBody>
          <a:bodyPr>
            <a:normAutofit/>
          </a:bodyPr>
          <a:lstStyle/>
          <a:p>
            <a:pPr algn="l"/>
            <a:r>
              <a:rPr lang="en-US" sz="6200"/>
              <a:t>W wilgotnym lesie równikowym I w lesie strefy umiarkowanej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190" y="4210098"/>
            <a:ext cx="7178070" cy="863348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8F2004-C80F-44B4-9A49-2B0039A7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>
            <a:normAutofit/>
          </a:bodyPr>
          <a:lstStyle/>
          <a:p>
            <a:r>
              <a:rPr lang="pl-PL"/>
              <a:t>Warstwa pojedyczych drzew o wysokości 50-70</a:t>
            </a:r>
          </a:p>
        </p:txBody>
      </p:sp>
      <p:pic>
        <p:nvPicPr>
          <p:cNvPr id="121" name="Obraz 128" descr="Obraz zawierający zewnętrzne, roślina, drzewo, stojące&#10;&#10;Opis wygenerowany przy bardzo wysokim poziomie pewności">
            <a:extLst>
              <a:ext uri="{FF2B5EF4-FFF2-40B4-BE49-F238E27FC236}">
                <a16:creationId xmlns:a16="http://schemas.microsoft.com/office/drawing/2014/main" id="{A450C5EF-4004-40DB-8F74-92913F5E4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796" y="645285"/>
            <a:ext cx="2044372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15" name="Obraz 115" descr="Obraz zawierający zwierzę, zewnętrzne, ssak, siedzi&#10;&#10;Opis wygenerowany przy bardzo wysokim poziomie pewności">
            <a:extLst>
              <a:ext uri="{FF2B5EF4-FFF2-40B4-BE49-F238E27FC236}">
                <a16:creationId xmlns:a16="http://schemas.microsoft.com/office/drawing/2014/main" id="{1D506469-EB3E-4AED-BEE7-331A0CC6F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2" r="15638" b="2"/>
          <a:stretch/>
        </p:blipFill>
        <p:spPr>
          <a:xfrm>
            <a:off x="8578591" y="3423522"/>
            <a:ext cx="1898783" cy="24573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70B6FC-A758-4712-A6D5-B247CB416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906977"/>
              </p:ext>
            </p:extLst>
          </p:nvPr>
        </p:nvGraphicFramePr>
        <p:xfrm>
          <a:off x="1484311" y="2666999"/>
          <a:ext cx="5747778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74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4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3" name="Rectangle 42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zewnętrzne, budynek, woda, dom&#10;&#10;Opis wygenerowany przy bardzo wysokim poziomie pewności">
            <a:extLst>
              <a:ext uri="{FF2B5EF4-FFF2-40B4-BE49-F238E27FC236}">
                <a16:creationId xmlns:a16="http://schemas.microsoft.com/office/drawing/2014/main" id="{3F7AE412-A950-4740-AEA0-624C372E79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4120" r="24496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4" name="Group 44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EA0B128-AD9B-487F-AE49-0222B4BB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02" y="568569"/>
            <a:ext cx="5260680" cy="17525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err="1"/>
              <a:t>Życie</a:t>
            </a:r>
            <a:r>
              <a:rPr lang="en-US"/>
              <a:t> </a:t>
            </a:r>
            <a:r>
              <a:rPr lang="en-US" err="1"/>
              <a:t>mieszkanców</a:t>
            </a:r>
            <a:r>
              <a:rPr lang="en-US"/>
              <a:t> </a:t>
            </a:r>
            <a:r>
              <a:rPr lang="en-US" err="1"/>
              <a:t>strefy</a:t>
            </a:r>
            <a:r>
              <a:rPr lang="en-US"/>
              <a:t> </a:t>
            </a:r>
            <a:r>
              <a:rPr lang="en-US" err="1"/>
              <a:t>wilgotnych</a:t>
            </a:r>
            <a:r>
              <a:rPr lang="en-US"/>
              <a:t> </a:t>
            </a:r>
            <a:r>
              <a:rPr lang="en-US" err="1"/>
              <a:t>lasów</a:t>
            </a:r>
            <a:r>
              <a:rPr lang="en-US"/>
              <a:t> równikowych</a:t>
            </a:r>
            <a:br>
              <a:rPr lang="en-US"/>
            </a:b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93C1BE-3832-4993-92EF-64EAB052B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1858537"/>
            <a:ext cx="5260680" cy="54938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/>
            <a:r>
              <a:rPr lang="en-US" sz="2800"/>
              <a:t>Domy </a:t>
            </a:r>
            <a:r>
              <a:rPr lang="en-US" sz="2800" err="1"/>
              <a:t>indian</a:t>
            </a:r>
            <a:r>
              <a:rPr lang="en-US" sz="2800"/>
              <a:t> </a:t>
            </a:r>
            <a:r>
              <a:rPr lang="en-US" sz="2800" err="1"/>
              <a:t>chronią</a:t>
            </a:r>
            <a:r>
              <a:rPr lang="en-US" sz="2800"/>
              <a:t> ich </a:t>
            </a:r>
            <a:r>
              <a:rPr lang="en-US" sz="2800" err="1"/>
              <a:t>przed</a:t>
            </a:r>
            <a:r>
              <a:rPr lang="en-US" sz="2800"/>
              <a:t> </a:t>
            </a:r>
            <a:r>
              <a:rPr lang="en-US" sz="2800" err="1"/>
              <a:t>deszczami.Są</a:t>
            </a:r>
            <a:r>
              <a:rPr lang="en-US" sz="2800"/>
              <a:t> </a:t>
            </a:r>
            <a:r>
              <a:rPr lang="en-US" sz="2800" err="1"/>
              <a:t>specjalnie</a:t>
            </a:r>
            <a:r>
              <a:rPr lang="en-US" sz="2800"/>
              <a:t> </a:t>
            </a:r>
            <a:r>
              <a:rPr lang="en-US" sz="2800" err="1"/>
              <a:t>zbudowane</a:t>
            </a:r>
            <a:r>
              <a:rPr lang="en-US" sz="2800"/>
              <a:t> </a:t>
            </a:r>
            <a:r>
              <a:rPr lang="en-US" sz="2800" err="1"/>
              <a:t>na</a:t>
            </a:r>
            <a:r>
              <a:rPr lang="en-US" sz="2800"/>
              <a:t> </a:t>
            </a:r>
            <a:r>
              <a:rPr lang="en-US" sz="2800" err="1"/>
              <a:t>balach</a:t>
            </a:r>
            <a:r>
              <a:rPr lang="en-US" sz="2800"/>
              <a:t> </a:t>
            </a:r>
            <a:r>
              <a:rPr lang="en-US" sz="2800" err="1"/>
              <a:t>nad</a:t>
            </a:r>
            <a:r>
              <a:rPr lang="en-US" sz="2800"/>
              <a:t> </a:t>
            </a:r>
            <a:r>
              <a:rPr lang="en-US" sz="2800" err="1"/>
              <a:t>ziemią</a:t>
            </a:r>
            <a:r>
              <a:rPr lang="en-US" sz="2800"/>
              <a:t> w </a:t>
            </a:r>
            <a:r>
              <a:rPr lang="en-US" sz="2800" err="1"/>
              <a:t>razie</a:t>
            </a:r>
            <a:r>
              <a:rPr lang="en-US" sz="2800"/>
              <a:t>  </a:t>
            </a:r>
            <a:r>
              <a:rPr lang="en-US" sz="2800" err="1"/>
              <a:t>zalania</a:t>
            </a:r>
            <a:r>
              <a:rPr lang="en-US" sz="2800"/>
              <a:t>  </a:t>
            </a:r>
            <a:r>
              <a:rPr lang="en-US" sz="2800" err="1"/>
              <a:t>przy</a:t>
            </a:r>
            <a:r>
              <a:rPr lang="en-US" sz="2800"/>
              <a:t> </a:t>
            </a:r>
            <a:r>
              <a:rPr lang="en-US" sz="2800" err="1"/>
              <a:t>wysokim</a:t>
            </a:r>
            <a:r>
              <a:rPr lang="en-US" sz="2800"/>
              <a:t> </a:t>
            </a:r>
            <a:r>
              <a:rPr lang="en-US" sz="2800" err="1"/>
              <a:t>stanie</a:t>
            </a:r>
            <a:r>
              <a:rPr lang="en-US" sz="2800"/>
              <a:t> </a:t>
            </a:r>
            <a:r>
              <a:rPr lang="en-US" sz="2800" err="1"/>
              <a:t>wody</a:t>
            </a:r>
            <a:r>
              <a:rPr lang="en-US" sz="2800"/>
              <a:t> I </a:t>
            </a:r>
            <a:r>
              <a:rPr lang="en-US" sz="2800" err="1"/>
              <a:t>jadowatymi</a:t>
            </a:r>
            <a:r>
              <a:rPr lang="en-US" sz="2800"/>
              <a:t> </a:t>
            </a:r>
            <a:r>
              <a:rPr lang="en-US" sz="2800" err="1"/>
              <a:t>wężami.Dachy</a:t>
            </a:r>
            <a:r>
              <a:rPr lang="en-US" sz="2800"/>
              <a:t> </a:t>
            </a:r>
            <a:r>
              <a:rPr lang="en-US" sz="2800" err="1"/>
              <a:t>domów</a:t>
            </a:r>
            <a:r>
              <a:rPr lang="en-US" sz="2800"/>
              <a:t> </a:t>
            </a:r>
            <a:r>
              <a:rPr lang="en-US" sz="2800" err="1"/>
              <a:t>pokrywają</a:t>
            </a:r>
            <a:r>
              <a:rPr lang="en-US" sz="2800"/>
              <a:t> </a:t>
            </a:r>
            <a:r>
              <a:rPr lang="en-US" sz="2800" err="1"/>
              <a:t>liście</a:t>
            </a:r>
            <a:r>
              <a:rPr lang="en-US" sz="2800"/>
              <a:t> </a:t>
            </a:r>
            <a:r>
              <a:rPr lang="en-US" sz="2800" err="1"/>
              <a:t>palmowe</a:t>
            </a:r>
            <a:r>
              <a:rPr lang="en-US" sz="2800"/>
              <a:t>. </a:t>
            </a:r>
          </a:p>
          <a:p>
            <a:pPr marL="0" indent="0"/>
            <a:r>
              <a:rPr lang="en-US" sz="2800" err="1"/>
              <a:t>Indianie</a:t>
            </a:r>
            <a:r>
              <a:rPr lang="en-US" sz="2800"/>
              <a:t> </a:t>
            </a:r>
            <a:r>
              <a:rPr lang="en-US" sz="2800" err="1"/>
              <a:t>żywią</a:t>
            </a:r>
            <a:r>
              <a:rPr lang="en-US" sz="2800"/>
              <a:t> </a:t>
            </a:r>
            <a:r>
              <a:rPr lang="en-US" sz="2800" err="1"/>
              <a:t>się</a:t>
            </a:r>
            <a:r>
              <a:rPr lang="en-US" sz="2800"/>
              <a:t> </a:t>
            </a:r>
            <a:r>
              <a:rPr lang="en-US" sz="2800" err="1"/>
              <a:t>mięsem</a:t>
            </a:r>
            <a:r>
              <a:rPr lang="en-US" sz="2800"/>
              <a:t>, </a:t>
            </a:r>
            <a:r>
              <a:rPr lang="en-US" sz="2800" err="1"/>
              <a:t>które</a:t>
            </a:r>
            <a:r>
              <a:rPr lang="en-US" sz="2800"/>
              <a:t> </a:t>
            </a:r>
            <a:r>
              <a:rPr lang="en-US" sz="2800" err="1"/>
              <a:t>pochodzi</a:t>
            </a:r>
            <a:r>
              <a:rPr lang="en-US" sz="2800"/>
              <a:t> z </a:t>
            </a:r>
            <a:r>
              <a:rPr lang="en-US" sz="2800" err="1"/>
              <a:t>polowan</a:t>
            </a:r>
            <a:r>
              <a:rPr lang="en-US" sz="2800"/>
              <a:t> </a:t>
            </a:r>
            <a:r>
              <a:rPr lang="en-US" sz="2800" err="1"/>
              <a:t>lub</a:t>
            </a:r>
            <a:r>
              <a:rPr lang="en-US" sz="2800"/>
              <a:t> </a:t>
            </a:r>
            <a:r>
              <a:rPr lang="en-US" sz="2800" err="1"/>
              <a:t>połowów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735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E77C5-2498-4921-9B36-76F8CF04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9849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pl-PL" sz="2400">
                <a:ea typeface="+mj-lt"/>
                <a:cs typeface="+mj-lt"/>
              </a:rPr>
              <a:t>Od dawna </a:t>
            </a:r>
            <a:r>
              <a:rPr lang="pl-PL" sz="2400" err="1">
                <a:ea typeface="+mj-lt"/>
                <a:cs typeface="+mj-lt"/>
              </a:rPr>
              <a:t>mieszkancy</a:t>
            </a:r>
            <a:r>
              <a:rPr lang="pl-PL" sz="2400">
                <a:ea typeface="+mj-lt"/>
                <a:cs typeface="+mj-lt"/>
              </a:rPr>
              <a:t> wilgotnych lasów równikowych należą między innymi </a:t>
            </a:r>
            <a:r>
              <a:rPr lang="pl-PL" sz="2400" err="1">
                <a:ea typeface="+mj-lt"/>
                <a:cs typeface="+mj-lt"/>
              </a:rPr>
              <a:t>indianie</a:t>
            </a:r>
            <a:r>
              <a:rPr lang="pl-PL" sz="2400">
                <a:ea typeface="+mj-lt"/>
                <a:cs typeface="+mj-lt"/>
              </a:rPr>
              <a:t> żyjący na Nizinie  Amazonki oraz Pigmeje zamieszkujący Kotlinę Konga. Wykorzystują lasy do jako </a:t>
            </a:r>
            <a:r>
              <a:rPr lang="pl-PL" sz="2400" err="1">
                <a:ea typeface="+mj-lt"/>
                <a:cs typeface="+mj-lt"/>
              </a:rPr>
              <a:t>zródło</a:t>
            </a:r>
            <a:r>
              <a:rPr lang="pl-PL" sz="2400">
                <a:ea typeface="+mj-lt"/>
                <a:cs typeface="+mj-lt"/>
              </a:rPr>
              <a:t> </a:t>
            </a:r>
            <a:r>
              <a:rPr lang="pl-PL" sz="2400" err="1">
                <a:ea typeface="+mj-lt"/>
                <a:cs typeface="+mj-lt"/>
              </a:rPr>
              <a:t>polowan</a:t>
            </a:r>
            <a:r>
              <a:rPr lang="pl-PL" sz="2400">
                <a:ea typeface="+mj-lt"/>
                <a:cs typeface="+mj-lt"/>
              </a:rPr>
              <a:t> oraz pożywienia w postaci owoców, podziemnych części roślin ,owadów czy miodów. Niektórzy uprawiają rośliny na małych poletkach wypalając kawałek </a:t>
            </a:r>
            <a:r>
              <a:rPr lang="pl-PL" sz="2400" err="1">
                <a:ea typeface="+mj-lt"/>
                <a:cs typeface="+mj-lt"/>
              </a:rPr>
              <a:t>lasu.W</a:t>
            </a:r>
            <a:r>
              <a:rPr lang="pl-PL" sz="2400">
                <a:ea typeface="+mj-lt"/>
                <a:cs typeface="+mj-lt"/>
              </a:rPr>
              <a:t> ten sposób powstaje popiół, który użyźnia glebę</a:t>
            </a:r>
            <a:endParaRPr lang="pl-PL" sz="2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9ECDB-ADA4-4436-88EC-902D43F119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83AE5A-CA8E-478C-8842-A02835E29B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2400"/>
              <a:t>Uprawiają maniok czyli podobny do ziemniaka ale trochę dłuższy.</a:t>
            </a:r>
          </a:p>
          <a:p>
            <a:r>
              <a:rPr lang="pl-PL" sz="2400"/>
              <a:t>Indianie dostosowali swe domu do gorącego i wilgotnego klimatu.</a:t>
            </a:r>
          </a:p>
        </p:txBody>
      </p:sp>
      <p:pic>
        <p:nvPicPr>
          <p:cNvPr id="5" name="Obraz 5" descr="Obraz zawierający zewnętrzne, trawa, stos, siedzi&#10;&#10;Opis wygenerowany przy bardzo wysokim poziomie pewności">
            <a:extLst>
              <a:ext uri="{FF2B5EF4-FFF2-40B4-BE49-F238E27FC236}">
                <a16:creationId xmlns:a16="http://schemas.microsoft.com/office/drawing/2014/main" id="{7AF5783A-20CB-4449-BC59-9A6D223E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30" y="3074975"/>
            <a:ext cx="4518100" cy="33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72128-E2D7-4B38-B241-45BB564D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 descr="Obraz zawierający zewnętrzne, osoba, mężczyzna, trzymający&#10;&#10;Opis wygenerowany przy bardzo wysokim poziomie pewności">
            <a:extLst>
              <a:ext uri="{FF2B5EF4-FFF2-40B4-BE49-F238E27FC236}">
                <a16:creationId xmlns:a16="http://schemas.microsoft.com/office/drawing/2014/main" id="{8564A895-5562-4EC4-91CB-28400C3B9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0619" y="204438"/>
            <a:ext cx="4000500" cy="26670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ED1B69-A516-43BE-9F3F-B3770BE5E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7" descr="Obraz zawierający zewnętrzne, trawa, budynek, dach&#10;&#10;Opis wygenerowany przy bardzo wysokim poziomie pewności">
            <a:extLst>
              <a:ext uri="{FF2B5EF4-FFF2-40B4-BE49-F238E27FC236}">
                <a16:creationId xmlns:a16="http://schemas.microsoft.com/office/drawing/2014/main" id="{E8C8DAD1-FBE1-4D2B-B5B2-ACBCFE444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342" y="3499392"/>
            <a:ext cx="3870170" cy="2888630"/>
          </a:xfrm>
          <a:prstGeom prst="rect">
            <a:avLst/>
          </a:prstGeom>
        </p:spPr>
      </p:pic>
      <p:pic>
        <p:nvPicPr>
          <p:cNvPr id="9" name="Obraz 9" descr="Obraz zawierający zewnętrzne, woda, drewniane, drewno&#10;&#10;Opis wygenerowany przy bardzo wysokim poziomie pewności">
            <a:extLst>
              <a:ext uri="{FF2B5EF4-FFF2-40B4-BE49-F238E27FC236}">
                <a16:creationId xmlns:a16="http://schemas.microsoft.com/office/drawing/2014/main" id="{60129CEB-B9CF-4594-933E-7272EF51A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717" y="335823"/>
            <a:ext cx="4415882" cy="2748061"/>
          </a:xfrm>
          <a:prstGeom prst="rect">
            <a:avLst/>
          </a:prstGeom>
        </p:spPr>
      </p:pic>
      <p:pic>
        <p:nvPicPr>
          <p:cNvPr id="11" name="Obraz 11" descr="Obraz zawierający zewnętrzne, drzewo, las, trawa&#10;&#10;Opis wygenerowany przy bardzo wysokim poziomie pewności">
            <a:extLst>
              <a:ext uri="{FF2B5EF4-FFF2-40B4-BE49-F238E27FC236}">
                <a16:creationId xmlns:a16="http://schemas.microsoft.com/office/drawing/2014/main" id="{3EE92DF7-7952-47F6-ADC1-BFF871C5E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976" y="3425050"/>
            <a:ext cx="3777242" cy="28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864F2C-BC8D-4159-854B-A4DE05A5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pl-PL"/>
              <a:t>Świat organizmów lasów liściastych i mieszanych</a:t>
            </a:r>
          </a:p>
        </p:txBody>
      </p:sp>
      <p:pic>
        <p:nvPicPr>
          <p:cNvPr id="4" name="Obraz 4" descr="Obraz zawierający trawa, drzewo, las, duży&#10;&#10;Opis wygenerowany przy bardzo wysokim poziomie pewności">
            <a:extLst>
              <a:ext uri="{FF2B5EF4-FFF2-40B4-BE49-F238E27FC236}">
                <a16:creationId xmlns:a16="http://schemas.microsoft.com/office/drawing/2014/main" id="{BC7FD242-E70A-4E1E-8AC2-CBD2D3A46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55" y="2891042"/>
            <a:ext cx="3959211" cy="275231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B71604-6FE7-45DF-BB5E-88A480066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6" y="2666999"/>
            <a:ext cx="5486687" cy="3124201"/>
          </a:xfrm>
        </p:spPr>
        <p:txBody>
          <a:bodyPr anchor="t">
            <a:normAutofit/>
          </a:bodyPr>
          <a:lstStyle/>
          <a:p>
            <a:r>
              <a:rPr lang="pl-PL"/>
              <a:t>Tam gdzie klimat jest łagodniejszy tam występują lasy liściaste. Im dalej od mórz i oceanów, tym więcej pojawia się drzew iglastych co sprawia że drzewa się mieszają i powstaje las mieszany. Podobnie jak w Polsce żyje w nich wiele gatunków zwierząt.</a:t>
            </a:r>
          </a:p>
        </p:txBody>
      </p:sp>
    </p:spTree>
    <p:extLst>
      <p:ext uri="{BB962C8B-B14F-4D97-AF65-F5344CB8AC3E}">
        <p14:creationId xmlns:p14="http://schemas.microsoft.com/office/powerpoint/2010/main" val="20294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849537D-1221-4438-B909-C42F4F6FA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9369139-A1D9-468A-8DE6-63CDED36E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DE444BBB-1B72-4F5F-AAA3-42E36F8B9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2D52ECB-5FA4-4A10-A562-65C5F483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93506B6-1284-4F4C-84BE-00B492E8A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AAC1053-70BF-4F74-BC7F-4A85455D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2052C87-1A5D-4DD3-96E3-7FBB1B2C8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CED4744-81ED-4A53-9F9C-5477A37E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Warstwy w lasach strefy umiarkowanej</a:t>
            </a:r>
          </a:p>
        </p:txBody>
      </p:sp>
      <p:pic>
        <p:nvPicPr>
          <p:cNvPr id="7" name="Obraz 7" descr="Obraz zawierający zwierzę, ssak, lis, zewnętrzne&#10;&#10;Opis wygenerowany przy bardzo wysokim poziomie pewności">
            <a:extLst>
              <a:ext uri="{FF2B5EF4-FFF2-40B4-BE49-F238E27FC236}">
                <a16:creationId xmlns:a16="http://schemas.microsoft.com/office/drawing/2014/main" id="{238BBEAB-F38A-403C-B105-FDA218A03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51" r="1" b="1"/>
          <a:stretch/>
        </p:blipFill>
        <p:spPr>
          <a:xfrm>
            <a:off x="1484311" y="1998131"/>
            <a:ext cx="2378937" cy="1895757"/>
          </a:xfrm>
          <a:custGeom>
            <a:avLst/>
            <a:gdLst/>
            <a:ahLst/>
            <a:cxnLst/>
            <a:rect l="l" t="t" r="r" b="b"/>
            <a:pathLst>
              <a:path w="2378937" h="1895757">
                <a:moveTo>
                  <a:pt x="166068" y="0"/>
                </a:moveTo>
                <a:lnTo>
                  <a:pt x="2378937" y="0"/>
                </a:lnTo>
                <a:lnTo>
                  <a:pt x="2378937" y="1895757"/>
                </a:lnTo>
                <a:lnTo>
                  <a:pt x="0" y="1895757"/>
                </a:lnTo>
                <a:lnTo>
                  <a:pt x="0" y="166068"/>
                </a:lnTo>
                <a:cubicBezTo>
                  <a:pt x="0" y="74351"/>
                  <a:pt x="74351" y="0"/>
                  <a:pt x="166068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1" name="Obraz 11" descr="Obraz zawierający trawa, zwierzę, ssak, zewnętrzne&#10;&#10;Opis wygenerowany przy bardzo wysokim poziomie pewności">
            <a:extLst>
              <a:ext uri="{FF2B5EF4-FFF2-40B4-BE49-F238E27FC236}">
                <a16:creationId xmlns:a16="http://schemas.microsoft.com/office/drawing/2014/main" id="{F88264FE-7696-4215-B8E8-FF3981857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2" b="-1"/>
          <a:stretch/>
        </p:blipFill>
        <p:spPr>
          <a:xfrm>
            <a:off x="3863248" y="1998131"/>
            <a:ext cx="2378937" cy="1895758"/>
          </a:xfrm>
          <a:custGeom>
            <a:avLst/>
            <a:gdLst/>
            <a:ahLst/>
            <a:cxnLst/>
            <a:rect l="l" t="t" r="r" b="b"/>
            <a:pathLst>
              <a:path w="2378937" h="1895758">
                <a:moveTo>
                  <a:pt x="0" y="0"/>
                </a:moveTo>
                <a:lnTo>
                  <a:pt x="2212869" y="0"/>
                </a:lnTo>
                <a:cubicBezTo>
                  <a:pt x="2304586" y="0"/>
                  <a:pt x="2378937" y="74351"/>
                  <a:pt x="2378937" y="166068"/>
                </a:cubicBezTo>
                <a:lnTo>
                  <a:pt x="2378937" y="1895758"/>
                </a:lnTo>
                <a:lnTo>
                  <a:pt x="0" y="1895758"/>
                </a:ln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Obraz 5" descr="Obraz zawierający niedźwiedź, zewnętrzne, trawa, zwierzę&#10;&#10;Opis wygenerowany przy bardzo wysokim poziomie pewności">
            <a:extLst>
              <a:ext uri="{FF2B5EF4-FFF2-40B4-BE49-F238E27FC236}">
                <a16:creationId xmlns:a16="http://schemas.microsoft.com/office/drawing/2014/main" id="{4687C032-672C-4FB7-B7A9-36E47148D1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7568" r="22157" b="-3"/>
          <a:stretch/>
        </p:blipFill>
        <p:spPr>
          <a:xfrm>
            <a:off x="1484311" y="3893888"/>
            <a:ext cx="2378937" cy="1895760"/>
          </a:xfrm>
          <a:custGeom>
            <a:avLst/>
            <a:gdLst/>
            <a:ahLst/>
            <a:cxnLst/>
            <a:rect l="l" t="t" r="r" b="b"/>
            <a:pathLst>
              <a:path w="2378937" h="1895760">
                <a:moveTo>
                  <a:pt x="0" y="0"/>
                </a:moveTo>
                <a:lnTo>
                  <a:pt x="2378937" y="0"/>
                </a:lnTo>
                <a:lnTo>
                  <a:pt x="2378937" y="1895760"/>
                </a:lnTo>
                <a:lnTo>
                  <a:pt x="166068" y="1895760"/>
                </a:lnTo>
                <a:cubicBezTo>
                  <a:pt x="74351" y="1895760"/>
                  <a:pt x="0" y="1821409"/>
                  <a:pt x="0" y="1729692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9" name="Obraz 9" descr="Obraz zawierający ssak, trawa, zewnętrzne, zwierzę&#10;&#10;Opis wygenerowany przy bardzo wysokim poziomie pewności">
            <a:extLst>
              <a:ext uri="{FF2B5EF4-FFF2-40B4-BE49-F238E27FC236}">
                <a16:creationId xmlns:a16="http://schemas.microsoft.com/office/drawing/2014/main" id="{83C73ECD-4486-4A22-B770-50FC1AB0EB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605" b="-6"/>
          <a:stretch/>
        </p:blipFill>
        <p:spPr>
          <a:xfrm>
            <a:off x="3863248" y="3893889"/>
            <a:ext cx="2378937" cy="1895759"/>
          </a:xfrm>
          <a:custGeom>
            <a:avLst/>
            <a:gdLst/>
            <a:ahLst/>
            <a:cxnLst/>
            <a:rect l="l" t="t" r="r" b="b"/>
            <a:pathLst>
              <a:path w="2378937" h="1895759">
                <a:moveTo>
                  <a:pt x="0" y="0"/>
                </a:moveTo>
                <a:lnTo>
                  <a:pt x="2378937" y="0"/>
                </a:lnTo>
                <a:lnTo>
                  <a:pt x="2378937" y="1729691"/>
                </a:lnTo>
                <a:cubicBezTo>
                  <a:pt x="2378937" y="1821408"/>
                  <a:pt x="2304586" y="1895759"/>
                  <a:pt x="2212869" y="1895759"/>
                </a:cubicBezTo>
                <a:lnTo>
                  <a:pt x="0" y="1895759"/>
                </a:ln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1FF14B-CD7E-4EE9-A4A0-E860758B6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0438" y="2035725"/>
            <a:ext cx="4602585" cy="3755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err="1"/>
              <a:t>Mimo</a:t>
            </a:r>
            <a:r>
              <a:rPr lang="en-US" sz="2400"/>
              <a:t> </a:t>
            </a:r>
            <a:r>
              <a:rPr lang="en-US" sz="2400" err="1"/>
              <a:t>pozornego</a:t>
            </a:r>
            <a:r>
              <a:rPr lang="en-US" sz="2400"/>
              <a:t> </a:t>
            </a:r>
            <a:r>
              <a:rPr lang="en-US" sz="2400" err="1"/>
              <a:t>spokoju</a:t>
            </a:r>
            <a:r>
              <a:rPr lang="en-US" sz="2400"/>
              <a:t> las </a:t>
            </a:r>
            <a:r>
              <a:rPr lang="en-US" sz="2400" err="1"/>
              <a:t>tętni</a:t>
            </a:r>
            <a:r>
              <a:rPr lang="en-US" sz="2400"/>
              <a:t> </a:t>
            </a:r>
            <a:r>
              <a:rPr lang="en-US" sz="2400" err="1"/>
              <a:t>życiem</a:t>
            </a:r>
            <a:r>
              <a:rPr lang="en-US" sz="2400"/>
              <a:t>. </a:t>
            </a:r>
            <a:r>
              <a:rPr lang="en-US" sz="2400" err="1"/>
              <a:t>Występuje</a:t>
            </a:r>
            <a:r>
              <a:rPr lang="en-US" sz="2400"/>
              <a:t> w </a:t>
            </a:r>
            <a:r>
              <a:rPr lang="en-US" sz="2400" err="1"/>
              <a:t>nim</a:t>
            </a:r>
            <a:r>
              <a:rPr lang="en-US" sz="2400"/>
              <a:t> </a:t>
            </a:r>
            <a:r>
              <a:rPr lang="en-US" sz="2400" err="1"/>
              <a:t>wiele</a:t>
            </a:r>
            <a:r>
              <a:rPr lang="en-US" sz="2400"/>
              <a:t> </a:t>
            </a:r>
            <a:r>
              <a:rPr lang="en-US" sz="2400" err="1"/>
              <a:t>gatunków</a:t>
            </a:r>
            <a:r>
              <a:rPr lang="en-US" sz="2400"/>
              <a:t> </a:t>
            </a:r>
            <a:r>
              <a:rPr lang="en-US" sz="2400" err="1"/>
              <a:t>zwierząt</a:t>
            </a:r>
            <a:r>
              <a:rPr lang="en-US" sz="2400"/>
              <a:t>. Nie jest ich </a:t>
            </a:r>
            <a:r>
              <a:rPr lang="en-US" sz="2400" err="1"/>
              <a:t>jednak</a:t>
            </a:r>
            <a:r>
              <a:rPr lang="en-US" sz="2400"/>
              <a:t> </a:t>
            </a:r>
            <a:r>
              <a:rPr lang="en-US" sz="2400" err="1"/>
              <a:t>tak</a:t>
            </a:r>
            <a:r>
              <a:rPr lang="en-US" sz="2400"/>
              <a:t> </a:t>
            </a:r>
            <a:r>
              <a:rPr lang="en-US" sz="2400" err="1"/>
              <a:t>dużo</a:t>
            </a:r>
            <a:r>
              <a:rPr lang="en-US" sz="2400"/>
              <a:t> </a:t>
            </a:r>
            <a:r>
              <a:rPr lang="en-US" sz="2400" err="1"/>
              <a:t>jak</a:t>
            </a:r>
            <a:r>
              <a:rPr lang="en-US" sz="2400"/>
              <a:t> w </a:t>
            </a:r>
            <a:r>
              <a:rPr lang="en-US" sz="2400" err="1"/>
              <a:t>wilgotnym</a:t>
            </a:r>
            <a:r>
              <a:rPr lang="en-US" sz="2400"/>
              <a:t> </a:t>
            </a:r>
            <a:r>
              <a:rPr lang="en-US" sz="2400" err="1"/>
              <a:t>lesie</a:t>
            </a:r>
            <a:r>
              <a:rPr lang="en-US" sz="2400"/>
              <a:t> </a:t>
            </a:r>
            <a:r>
              <a:rPr lang="en-US" sz="2400" err="1"/>
              <a:t>równikowym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0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4240DE2-765C-4EED-949B-E5E3D6B6A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AC978CE4-F1AA-42EC-BA3D-5542AFE0D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260BF53F-5738-47D5-9A23-FD9BFBA09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3664FF2-5FE8-4470-B930-0441ADB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69900171-AF58-4928-8438-77B77CB69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50BA263F-2493-4307-B833-A4B930E4A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CDCDF00-BBE2-420D-A267-1D55E7A77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26F2B97-2843-42A7-BA5A-E40FAB21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636FF5-ADCF-4A5E-814F-A701BEE5D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69616" y="-4763"/>
            <a:ext cx="5014912" cy="6862763"/>
            <a:chOff x="2928938" y="-4763"/>
            <a:chExt cx="5014912" cy="6862763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2179932C-521D-4BDB-BFBE-994FB4510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DD8E18F6-2CB8-454C-9294-FA96C0019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E8E6467F-E19D-45FE-B5BD-603B0243B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1B9B9071-8125-40B1-A90C-7D264A44F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A6D480D3-BE22-4DC3-A413-CB23F1199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08EEF6C2-5576-4EA3-90C4-DC3BDC431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2" name="Freeform 44">
            <a:extLst>
              <a:ext uri="{FF2B5EF4-FFF2-40B4-BE49-F238E27FC236}">
                <a16:creationId xmlns:a16="http://schemas.microsoft.com/office/drawing/2014/main" id="{C5EA58EE-1332-4FC7-94C2-CA70E1D9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-15835"/>
            <a:ext cx="6629183" cy="6881482"/>
          </a:xfrm>
          <a:custGeom>
            <a:avLst/>
            <a:gdLst>
              <a:gd name="connsiteX0" fmla="*/ 0 w 6629183"/>
              <a:gd name="connsiteY0" fmla="*/ 0 h 6881482"/>
              <a:gd name="connsiteX1" fmla="*/ 4715716 w 6629183"/>
              <a:gd name="connsiteY1" fmla="*/ 7368 h 6881482"/>
              <a:gd name="connsiteX2" fmla="*/ 4072249 w 6629183"/>
              <a:gd name="connsiteY2" fmla="*/ 2572768 h 6881482"/>
              <a:gd name="connsiteX3" fmla="*/ 6629183 w 6629183"/>
              <a:gd name="connsiteY3" fmla="*/ 6873835 h 6881482"/>
              <a:gd name="connsiteX4" fmla="*/ 0 w 6629183"/>
              <a:gd name="connsiteY4" fmla="*/ 6881482 h 688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183" h="6881482">
                <a:moveTo>
                  <a:pt x="0" y="0"/>
                </a:moveTo>
                <a:lnTo>
                  <a:pt x="4715716" y="7368"/>
                </a:lnTo>
                <a:lnTo>
                  <a:pt x="4072249" y="2572768"/>
                </a:lnTo>
                <a:lnTo>
                  <a:pt x="6629183" y="6873835"/>
                </a:lnTo>
                <a:lnTo>
                  <a:pt x="0" y="688148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1B78EB-B57B-4F3B-8B92-E8493F3F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778125"/>
            <a:ext cx="3189173" cy="216451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Warstwa Ściółki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44DEF3-BEE4-427E-8E82-3FC616BFF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4942635"/>
            <a:ext cx="3189175" cy="940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>
                <a:solidFill>
                  <a:schemeClr val="bg1"/>
                </a:solidFill>
              </a:rPr>
              <a:t>Znajduje się bezpośrednio na glebie. Ściółkę tworzą szczątki roślin i zwierząt</a:t>
            </a:r>
          </a:p>
        </p:txBody>
      </p:sp>
      <p:pic>
        <p:nvPicPr>
          <p:cNvPr id="5" name="Obraz 5" descr="Obraz zawierający trawa, zwierzę, zewnętrzne, gryzoń&#10;&#10;Opis wygenerowany przy bardzo wysokim poziomie pewności">
            <a:extLst>
              <a:ext uri="{FF2B5EF4-FFF2-40B4-BE49-F238E27FC236}">
                <a16:creationId xmlns:a16="http://schemas.microsoft.com/office/drawing/2014/main" id="{88BD7E64-B2FD-4C0C-9FFE-98139CC4BD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8395" r="43643" b="-2"/>
          <a:stretch/>
        </p:blipFill>
        <p:spPr>
          <a:xfrm>
            <a:off x="8532598" y="10"/>
            <a:ext cx="3659403" cy="4602992"/>
          </a:xfrm>
          <a:custGeom>
            <a:avLst/>
            <a:gdLst/>
            <a:ahLst/>
            <a:cxnLst/>
            <a:rect l="l" t="t" r="r" b="b"/>
            <a:pathLst>
              <a:path w="3659403" h="4603002">
                <a:moveTo>
                  <a:pt x="929360" y="0"/>
                </a:moveTo>
                <a:lnTo>
                  <a:pt x="3659403" y="0"/>
                </a:lnTo>
                <a:lnTo>
                  <a:pt x="3659403" y="4603002"/>
                </a:lnTo>
                <a:lnTo>
                  <a:pt x="0" y="3678455"/>
                </a:lnTo>
                <a:close/>
              </a:path>
            </a:pathLst>
          </a:custGeom>
        </p:spPr>
      </p:pic>
      <p:pic>
        <p:nvPicPr>
          <p:cNvPr id="9" name="Obraz 16" descr="Obraz zawierający zwierzę, ślimak, trawa, brązowy&#10;&#10;Opis wygenerowany przy bardzo wysokim poziomie pewności">
            <a:extLst>
              <a:ext uri="{FF2B5EF4-FFF2-40B4-BE49-F238E27FC236}">
                <a16:creationId xmlns:a16="http://schemas.microsoft.com/office/drawing/2014/main" id="{597E7F2D-9182-46EC-A54D-0757EF5ADA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28" r="17709" b="2"/>
          <a:stretch/>
        </p:blipFill>
        <p:spPr>
          <a:xfrm>
            <a:off x="5082886" y="1"/>
            <a:ext cx="4379070" cy="3678455"/>
          </a:xfrm>
          <a:custGeom>
            <a:avLst/>
            <a:gdLst/>
            <a:ahLst/>
            <a:cxnLst/>
            <a:rect l="l" t="t" r="r" b="b"/>
            <a:pathLst>
              <a:path w="4379070" h="3678455">
                <a:moveTo>
                  <a:pt x="709159" y="0"/>
                </a:moveTo>
                <a:lnTo>
                  <a:pt x="4379070" y="0"/>
                </a:lnTo>
                <a:lnTo>
                  <a:pt x="3449710" y="3678455"/>
                </a:lnTo>
                <a:lnTo>
                  <a:pt x="0" y="2806887"/>
                </a:lnTo>
                <a:close/>
              </a:path>
            </a:pathLst>
          </a:custGeom>
        </p:spPr>
      </p:pic>
      <p:pic>
        <p:nvPicPr>
          <p:cNvPr id="7" name="Obraz 7" descr="Obraz zawierający żaba, siedzi, zwierzę, część&#10;&#10;Opis wygenerowany przy bardzo wysokim poziomie pewności">
            <a:extLst>
              <a:ext uri="{FF2B5EF4-FFF2-40B4-BE49-F238E27FC236}">
                <a16:creationId xmlns:a16="http://schemas.microsoft.com/office/drawing/2014/main" id="{B81FCEEE-3BF4-4EF5-8CFC-8D85972E12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39" b="5839"/>
          <a:stretch/>
        </p:blipFill>
        <p:spPr>
          <a:xfrm>
            <a:off x="5080788" y="2806888"/>
            <a:ext cx="7111213" cy="4051112"/>
          </a:xfrm>
          <a:custGeom>
            <a:avLst/>
            <a:gdLst/>
            <a:ahLst/>
            <a:cxnLst/>
            <a:rect l="l" t="t" r="r" b="b"/>
            <a:pathLst>
              <a:path w="7111213" h="4051112">
                <a:moveTo>
                  <a:pt x="2098" y="0"/>
                </a:moveTo>
                <a:lnTo>
                  <a:pt x="7111213" y="1796115"/>
                </a:lnTo>
                <a:lnTo>
                  <a:pt x="7111213" y="4051112"/>
                </a:lnTo>
                <a:lnTo>
                  <a:pt x="4355968" y="4051112"/>
                </a:lnTo>
                <a:lnTo>
                  <a:pt x="0" y="8302"/>
                </a:lnTo>
                <a:close/>
              </a:path>
            </a:pathLst>
          </a:cu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39B86E-E3C5-45D8-BD80-0A885A71C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788" y="2806887"/>
            <a:ext cx="7111213" cy="17961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FCCD8E-DB1F-4E21-911A-8DE93D7C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532599" y="0"/>
            <a:ext cx="929359" cy="36784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3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7">
            <a:extLst>
              <a:ext uri="{FF2B5EF4-FFF2-40B4-BE49-F238E27FC236}">
                <a16:creationId xmlns:a16="http://schemas.microsoft.com/office/drawing/2014/main" id="{DE831112-FBC4-43D2-9D35-A250B9B5D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C93A4630-E073-431D-8342-B683A279D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A543ED21-5AF4-4027-82BF-E80AB7218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33637445-5BE0-4E93-933C-8C20A541C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E8961475-0F43-4D4A-A248-A366B0BB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149225D7-A7EE-4CB4-B021-475F371CC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D83E4AD-0D74-4356-A0EA-251D9A277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A699B91-62E6-4448-83B0-EC986AF0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10" y="810206"/>
            <a:ext cx="4904313" cy="31860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Warstwa runa leśnego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969EDF-03FB-4B65-AB34-6B1403728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8710" y="3996267"/>
            <a:ext cx="4904313" cy="1884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100"/>
              <a:t>Znajduje się przy ziemi. Tworzą ją głównie niskie rośliny (np. Borówki)i grzyby.</a:t>
            </a:r>
          </a:p>
        </p:txBody>
      </p:sp>
      <p:pic>
        <p:nvPicPr>
          <p:cNvPr id="5" name="Obraz 5" descr="Obraz zawierający trawa, zewnętrzne, zwierzę, niedźwiedź&#10;&#10;Opis wygenerowany przy bardzo wysokim poziomie pewności">
            <a:extLst>
              <a:ext uri="{FF2B5EF4-FFF2-40B4-BE49-F238E27FC236}">
                <a16:creationId xmlns:a16="http://schemas.microsoft.com/office/drawing/2014/main" id="{D8067A7C-08A1-4AB9-AEB3-A531E93413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766" r="11008" b="-1"/>
          <a:stretch/>
        </p:blipFill>
        <p:spPr>
          <a:xfrm>
            <a:off x="654345" y="988917"/>
            <a:ext cx="2590935" cy="217641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1" name="Obraz 18" descr="Obraz zawierający grzyb, zewnętrzne, trawa, siedzi&#10;&#10;Opis wygenerowany przy bardzo wysokim poziomie pewności">
            <a:extLst>
              <a:ext uri="{FF2B5EF4-FFF2-40B4-BE49-F238E27FC236}">
                <a16:creationId xmlns:a16="http://schemas.microsoft.com/office/drawing/2014/main" id="{6E687137-09E1-42CA-9FC2-4000D99DA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835" y="1230483"/>
            <a:ext cx="2579792" cy="193484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Obraz 7" descr="Obraz zawierający trawa, zwierzę, zewnętrzne, pole&#10;&#10;Opis wygenerowany przy bardzo wysokim poziomie pewności">
            <a:extLst>
              <a:ext uri="{FF2B5EF4-FFF2-40B4-BE49-F238E27FC236}">
                <a16:creationId xmlns:a16="http://schemas.microsoft.com/office/drawing/2014/main" id="{4D107970-2D94-49A3-BA1F-58CC59127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95" r="29748" b="-1"/>
          <a:stretch/>
        </p:blipFill>
        <p:spPr>
          <a:xfrm>
            <a:off x="1291661" y="3423522"/>
            <a:ext cx="1953618" cy="24573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9" name="Obraz 9" descr="Obraz zawierający owoce, zewnętrzne, roślina, trawa&#10;&#10;Opis wygenerowany przy bardzo wysokim poziomie pewności">
            <a:extLst>
              <a:ext uri="{FF2B5EF4-FFF2-40B4-BE49-F238E27FC236}">
                <a16:creationId xmlns:a16="http://schemas.microsoft.com/office/drawing/2014/main" id="{AD0C5D0A-D206-4DE2-9BA8-33416DB93A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25"/>
          <a:stretch/>
        </p:blipFill>
        <p:spPr>
          <a:xfrm>
            <a:off x="3501835" y="3423522"/>
            <a:ext cx="2590935" cy="147600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744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Obraz 5" descr="Obraz zawierający owoce, zewnętrzne, jabłko, zielony&#10;&#10;Opis wygenerowany przy bardzo wysokim poziomie pewności">
            <a:extLst>
              <a:ext uri="{FF2B5EF4-FFF2-40B4-BE49-F238E27FC236}">
                <a16:creationId xmlns:a16="http://schemas.microsoft.com/office/drawing/2014/main" id="{7FCE62CF-00F4-46B8-90CD-14BD6BF803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371" b="196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77E83D-B559-46F4-83BE-C5A34843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84" y="3531612"/>
            <a:ext cx="6672838" cy="14143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err="1"/>
              <a:t>Warstwa</a:t>
            </a:r>
            <a:r>
              <a:rPr lang="en-US" sz="4800"/>
              <a:t> </a:t>
            </a:r>
            <a:r>
              <a:rPr lang="en-US" sz="4800" err="1"/>
              <a:t>podszytu</a:t>
            </a:r>
            <a:r>
              <a:rPr lang="en-US" sz="4800"/>
              <a:t> do </a:t>
            </a:r>
            <a:r>
              <a:rPr lang="en-US" sz="4800" err="1"/>
              <a:t>okolon</a:t>
            </a:r>
            <a:r>
              <a:rPr lang="en-US" sz="4800"/>
              <a:t> 4-5 m </a:t>
            </a:r>
            <a:r>
              <a:rPr lang="en-US" sz="4800" err="1"/>
              <a:t>wysokości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346E5E-099D-42BD-A5E1-F0507D19E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0185" y="5023821"/>
            <a:ext cx="6672838" cy="476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/>
              <a:t>Rosną tu nie liczne krzewy, np.kruszyna,oraz młode drzewa.</a:t>
            </a:r>
          </a:p>
        </p:txBody>
      </p:sp>
    </p:spTree>
    <p:extLst>
      <p:ext uri="{BB962C8B-B14F-4D97-AF65-F5344CB8AC3E}">
        <p14:creationId xmlns:p14="http://schemas.microsoft.com/office/powerpoint/2010/main" val="4060083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54240DE2-765C-4EED-949B-E5E3D6B6A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AC978CE4-F1AA-42EC-BA3D-5542AFE0D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260BF53F-5738-47D5-9A23-FD9BFBA09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23664FF2-5FE8-4470-B930-0441ADB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69900171-AF58-4928-8438-77B77CB69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50BA263F-2493-4307-B833-A4B930E4A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ECDCDF00-BBE2-420D-A267-1D55E7A77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37A14E2-C415-4119-A06A-54A0E3CC8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A1DFEE-E0DB-43DD-84DC-53B6620E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778125"/>
            <a:ext cx="3189173" cy="216451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/>
              <a:t>Warstwa koron drzew o wysokości do 40 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195526-E21B-464A-8750-ADD53CEDA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4942635"/>
            <a:ext cx="3189175" cy="940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900"/>
              <a:t>Rozłożyste korony zatrzymują większość światła słonecznego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CD64C6-564E-4A24-9E17-6FACFD3CE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69616" y="-4763"/>
            <a:ext cx="5014912" cy="6862763"/>
            <a:chOff x="2928938" y="-4763"/>
            <a:chExt cx="5014912" cy="6862763"/>
          </a:xfrm>
        </p:grpSpPr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DA2CB44E-A8CB-46F1-9538-5021D1A5F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682B411E-F009-4205-A945-3834A9FEA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10E6CC01-FE26-4BF9-A473-F15D8BE25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C4C31D79-DFE9-49B7-A37D-C67811B89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D2CA829A-307F-4AD6-AB62-201FE9EC8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AB85087A-76D4-4080-8AD9-B5917340A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Obraz 4" descr="Obraz zawierający zwierzę, ptak, dzięcioł, zewnętrzne&#10;&#10;Opis wygenerowany przy bardzo wysokim poziomie pewności">
            <a:extLst>
              <a:ext uri="{FF2B5EF4-FFF2-40B4-BE49-F238E27FC236}">
                <a16:creationId xmlns:a16="http://schemas.microsoft.com/office/drawing/2014/main" id="{422EAC56-5981-43E6-9BBA-9D92B1B1C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3031"/>
          <a:stretch/>
        </p:blipFill>
        <p:spPr>
          <a:xfrm>
            <a:off x="8532598" y="10"/>
            <a:ext cx="3659403" cy="4602992"/>
          </a:xfrm>
          <a:custGeom>
            <a:avLst/>
            <a:gdLst/>
            <a:ahLst/>
            <a:cxnLst/>
            <a:rect l="l" t="t" r="r" b="b"/>
            <a:pathLst>
              <a:path w="3659403" h="4603002">
                <a:moveTo>
                  <a:pt x="929360" y="0"/>
                </a:moveTo>
                <a:lnTo>
                  <a:pt x="3659403" y="0"/>
                </a:lnTo>
                <a:lnTo>
                  <a:pt x="3659403" y="4603002"/>
                </a:lnTo>
                <a:lnTo>
                  <a:pt x="0" y="3678455"/>
                </a:lnTo>
                <a:close/>
              </a:path>
            </a:pathLst>
          </a:custGeom>
        </p:spPr>
      </p:pic>
      <p:pic>
        <p:nvPicPr>
          <p:cNvPr id="15" name="Obraz 16" descr="Obraz zawierający roślina, kwiat, zewnętrzne, owoce&#10;&#10;Opis wygenerowany przy bardzo wysokim poziomie pewności">
            <a:extLst>
              <a:ext uri="{FF2B5EF4-FFF2-40B4-BE49-F238E27FC236}">
                <a16:creationId xmlns:a16="http://schemas.microsoft.com/office/drawing/2014/main" id="{757162AA-F1AA-41D3-9561-30EABE973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29" r="890" b="4"/>
          <a:stretch/>
        </p:blipFill>
        <p:spPr>
          <a:xfrm>
            <a:off x="5082886" y="1"/>
            <a:ext cx="4379070" cy="3678455"/>
          </a:xfrm>
          <a:custGeom>
            <a:avLst/>
            <a:gdLst/>
            <a:ahLst/>
            <a:cxnLst/>
            <a:rect l="l" t="t" r="r" b="b"/>
            <a:pathLst>
              <a:path w="4379070" h="3678455">
                <a:moveTo>
                  <a:pt x="709159" y="0"/>
                </a:moveTo>
                <a:lnTo>
                  <a:pt x="4379070" y="0"/>
                </a:lnTo>
                <a:lnTo>
                  <a:pt x="3449710" y="3678455"/>
                </a:lnTo>
                <a:lnTo>
                  <a:pt x="0" y="2806887"/>
                </a:lnTo>
                <a:close/>
              </a:path>
            </a:pathLst>
          </a:custGeom>
        </p:spPr>
      </p:pic>
      <p:pic>
        <p:nvPicPr>
          <p:cNvPr id="6" name="Obraz 6" descr="Obraz zawierający drzewo, roślina, roślina iglasta, zewnętrzne&#10;&#10;Opis wygenerowany przy bardzo wysokim poziomie pewności">
            <a:extLst>
              <a:ext uri="{FF2B5EF4-FFF2-40B4-BE49-F238E27FC236}">
                <a16:creationId xmlns:a16="http://schemas.microsoft.com/office/drawing/2014/main" id="{94FF7B9D-1AA2-4EE3-934F-7CA59DF9E0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8" r="13828"/>
          <a:stretch/>
        </p:blipFill>
        <p:spPr>
          <a:xfrm>
            <a:off x="5080788" y="2806888"/>
            <a:ext cx="7111213" cy="4051112"/>
          </a:xfrm>
          <a:custGeom>
            <a:avLst/>
            <a:gdLst/>
            <a:ahLst/>
            <a:cxnLst/>
            <a:rect l="l" t="t" r="r" b="b"/>
            <a:pathLst>
              <a:path w="7111213" h="4051112">
                <a:moveTo>
                  <a:pt x="2098" y="0"/>
                </a:moveTo>
                <a:lnTo>
                  <a:pt x="7111213" y="1796115"/>
                </a:lnTo>
                <a:lnTo>
                  <a:pt x="7111213" y="4051112"/>
                </a:lnTo>
                <a:lnTo>
                  <a:pt x="4355968" y="4051112"/>
                </a:lnTo>
                <a:lnTo>
                  <a:pt x="0" y="8302"/>
                </a:lnTo>
                <a:close/>
              </a:path>
            </a:pathLst>
          </a:cu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E089522-50BF-49AF-83E0-4EF000C65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788" y="2806887"/>
            <a:ext cx="7111213" cy="17961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A75D40-04D0-4C28-A755-669F02E5A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532599" y="0"/>
            <a:ext cx="929359" cy="36784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5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C686317-9C96-4A02-88CE-7319FF59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9F329E-EBEA-4D4F-BBBD-C51E0C2F7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632" y="648930"/>
            <a:ext cx="492239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err="1">
                <a:ea typeface="+mj-lt"/>
                <a:cs typeface="+mj-lt"/>
              </a:rPr>
              <a:t>Wspólną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cechą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na</a:t>
            </a:r>
            <a:r>
              <a:rPr lang="en-US" sz="2400" dirty="0">
                <a:ea typeface="+mj-lt"/>
                <a:cs typeface="+mj-lt"/>
              </a:rPr>
              <a:t>  </a:t>
            </a:r>
            <a:r>
              <a:rPr lang="en-US" sz="2400" dirty="0" err="1">
                <a:ea typeface="+mj-lt"/>
                <a:cs typeface="+mj-lt"/>
              </a:rPr>
              <a:t>Ziemi</a:t>
            </a:r>
            <a:r>
              <a:rPr lang="en-US" sz="2400" dirty="0">
                <a:ea typeface="+mj-lt"/>
                <a:cs typeface="+mj-lt"/>
              </a:rPr>
              <a:t> jest 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 err="1">
                <a:ea typeface="+mj-lt"/>
                <a:cs typeface="+mj-lt"/>
              </a:rPr>
              <a:t>występowanie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drzew</a:t>
            </a:r>
            <a:r>
              <a:rPr lang="en-US" sz="2400" dirty="0">
                <a:ea typeface="+mj-lt"/>
                <a:cs typeface="+mj-lt"/>
              </a:rPr>
              <a:t>, </a:t>
            </a:r>
            <a:r>
              <a:rPr lang="en-US" sz="2400" dirty="0" err="1">
                <a:ea typeface="+mj-lt"/>
                <a:cs typeface="+mj-lt"/>
              </a:rPr>
              <a:t>które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wraz</a:t>
            </a:r>
            <a:r>
              <a:rPr lang="en-US" sz="2400" dirty="0">
                <a:ea typeface="+mj-lt"/>
                <a:cs typeface="+mj-lt"/>
              </a:rPr>
              <a:t> z </a:t>
            </a:r>
            <a:r>
              <a:rPr lang="en-US" sz="2400" dirty="0" err="1">
                <a:ea typeface="+mj-lt"/>
                <a:cs typeface="+mj-lt"/>
              </a:rPr>
              <a:t>innymi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roślinami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tworzą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warstwy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lasu</a:t>
            </a:r>
            <a:r>
              <a:rPr lang="en-US" sz="2400" dirty="0">
                <a:ea typeface="+mj-lt"/>
                <a:cs typeface="+mj-lt"/>
              </a:rPr>
              <a:t>. </a:t>
            </a:r>
            <a:r>
              <a:rPr lang="en-US" sz="2400" dirty="0" err="1">
                <a:ea typeface="+mj-lt"/>
                <a:cs typeface="+mj-lt"/>
              </a:rPr>
              <a:t>Wpływ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odmiennych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warunków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klimatycznych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sprawia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jednak</a:t>
            </a:r>
            <a:r>
              <a:rPr lang="en-US" sz="2400" dirty="0">
                <a:ea typeface="+mj-lt"/>
                <a:cs typeface="+mj-lt"/>
              </a:rPr>
              <a:t>, </a:t>
            </a:r>
            <a:r>
              <a:rPr lang="en-US" sz="2400" dirty="0" err="1">
                <a:ea typeface="+mj-lt"/>
                <a:cs typeface="+mj-lt"/>
              </a:rPr>
              <a:t>że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wilgotne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lasy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równikowe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lasy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strefy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umiarkowanej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mają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zupełnie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inny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wygląd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inną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roślinność</a:t>
            </a:r>
            <a:endParaRPr lang="pl-PL" dirty="0" err="1"/>
          </a:p>
        </p:txBody>
      </p:sp>
      <p:grpSp>
        <p:nvGrpSpPr>
          <p:cNvPr id="63" name="Group 55">
            <a:extLst>
              <a:ext uri="{FF2B5EF4-FFF2-40B4-BE49-F238E27FC236}">
                <a16:creationId xmlns:a16="http://schemas.microsoft.com/office/drawing/2014/main" id="{E0E25B5C-98A3-47D8-A4D7-10C2E175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FECB3374-15F5-40C2-95B4-0FCF1084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762314F-F556-4403-BAA1-AF8A3BED3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02EDEF56-2F86-4867-986A-5AFB8EC0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51BE63E6-C24A-43FA-93F5-475F550AB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9639DAAA-46FE-401C-BB78-B7A9AF33C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D5EFBD2C-94D5-43D0-B2FE-E390BD3F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4" name="Rounded Rectangle 16">
            <a:extLst>
              <a:ext uri="{FF2B5EF4-FFF2-40B4-BE49-F238E27FC236}">
                <a16:creationId xmlns:a16="http://schemas.microsoft.com/office/drawing/2014/main" id="{EB9A9756-A5DB-460E-A867-A2AE77834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5419641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Obraz 48" descr="Obraz zawierający zewnętrzne, roślina, drzewo, żyrafa&#10;&#10;Opis wygenerowany przy bardzo wysokim poziomie pewności">
            <a:extLst>
              <a:ext uri="{FF2B5EF4-FFF2-40B4-BE49-F238E27FC236}">
                <a16:creationId xmlns:a16="http://schemas.microsoft.com/office/drawing/2014/main" id="{232565E1-4603-45A6-BDD5-6F96C882C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42" r="7273" b="-2"/>
          <a:stretch/>
        </p:blipFill>
        <p:spPr>
          <a:xfrm>
            <a:off x="977550" y="1545010"/>
            <a:ext cx="4774321" cy="34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8368A8-4ACC-4E43-8A38-013918A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Klimat strefy wilgotnych lasów równikowych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CC463-33E3-4499-93D1-79249C6437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/>
              <a:t>Wilgotne lasy równikowe rozciągają się po obu stronach równika, przede wszystkim w </a:t>
            </a:r>
            <a:r>
              <a:rPr lang="pl-PL" b="1"/>
              <a:t>s</a:t>
            </a:r>
            <a:r>
              <a:rPr lang="pl-PL"/>
              <a:t>tr</a:t>
            </a:r>
            <a:r>
              <a:rPr lang="pl-PL" b="1"/>
              <a:t>e</a:t>
            </a:r>
            <a:r>
              <a:rPr lang="pl-PL"/>
              <a:t>f</a:t>
            </a:r>
            <a:r>
              <a:rPr lang="pl-PL" b="1"/>
              <a:t>i</a:t>
            </a:r>
            <a:r>
              <a:rPr lang="pl-PL"/>
              <a:t>e </a:t>
            </a:r>
            <a:r>
              <a:rPr lang="pl-PL" b="1"/>
              <a:t>klimatów równikowych. </a:t>
            </a:r>
            <a:r>
              <a:rPr lang="pl-PL"/>
              <a:t>Największe ich obszary znajdują się na Nizinie Amazonki w Ameryce Południowej, Kotlinie Konga w Afryce oraz na wyspach Archipelagu Malajskiego, które są częścią Azji.</a:t>
            </a:r>
          </a:p>
        </p:txBody>
      </p:sp>
      <p:pic>
        <p:nvPicPr>
          <p:cNvPr id="5" name="Obraz 5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575D52FB-0D58-4F2F-B238-594FD12745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5909" y="2667000"/>
            <a:ext cx="4618382" cy="3124200"/>
          </a:xfrm>
        </p:spPr>
      </p:pic>
    </p:spTree>
    <p:extLst>
      <p:ext uri="{BB962C8B-B14F-4D97-AF65-F5344CB8AC3E}">
        <p14:creationId xmlns:p14="http://schemas.microsoft.com/office/powerpoint/2010/main" val="2997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3859AE8-78BC-45CD-9560-98671086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 err="1">
                <a:ea typeface="+mj-lt"/>
                <a:cs typeface="+mj-lt"/>
              </a:rPr>
              <a:t>Klimat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terenów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rozciągający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się</a:t>
            </a:r>
            <a:r>
              <a:rPr lang="en-US" sz="3700" dirty="0">
                <a:ea typeface="+mj-lt"/>
                <a:cs typeface="+mj-lt"/>
              </a:rPr>
              <a:t> w </a:t>
            </a:r>
            <a:r>
              <a:rPr lang="en-US" sz="3700" dirty="0" err="1">
                <a:ea typeface="+mj-lt"/>
                <a:cs typeface="+mj-lt"/>
              </a:rPr>
              <a:t>pobliżu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równika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charakteryzują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się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wysoką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temperaturą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powietrza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i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obfitymi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opadami</a:t>
            </a:r>
            <a:r>
              <a:rPr lang="en-US" sz="3700" dirty="0">
                <a:ea typeface="+mj-lt"/>
                <a:cs typeface="+mj-lt"/>
              </a:rPr>
              <a:t> co </a:t>
            </a:r>
            <a:r>
              <a:rPr lang="en-US" sz="3700" dirty="0" err="1">
                <a:ea typeface="+mj-lt"/>
                <a:cs typeface="+mj-lt"/>
              </a:rPr>
              <a:t>sprawia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że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tworzy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się</a:t>
            </a:r>
            <a:r>
              <a:rPr lang="en-US" sz="3700" dirty="0">
                <a:ea typeface="+mj-lt"/>
                <a:cs typeface="+mj-lt"/>
              </a:rPr>
              <a:t> </a:t>
            </a:r>
            <a:r>
              <a:rPr lang="en-US" sz="3700" dirty="0" err="1">
                <a:ea typeface="+mj-lt"/>
                <a:cs typeface="+mj-lt"/>
              </a:rPr>
              <a:t>mgła</a:t>
            </a:r>
            <a:r>
              <a:rPr lang="en-US" sz="3700" dirty="0">
                <a:ea typeface="+mj-lt"/>
                <a:cs typeface="+mj-lt"/>
              </a:rPr>
              <a:t>.</a:t>
            </a:r>
            <a:endParaRPr lang="pl-PL" dirty="0"/>
          </a:p>
          <a:p>
            <a:pPr>
              <a:lnSpc>
                <a:spcPct val="90000"/>
              </a:lnSpc>
            </a:pPr>
            <a:endParaRPr lang="en-US" sz="3700"/>
          </a:p>
        </p:txBody>
      </p:sp>
      <p:pic>
        <p:nvPicPr>
          <p:cNvPr id="5" name="Obraz 5" descr="Obraz zawierający zewnętrzne, przyroda, góra, dym&#10;&#10;Opis wygenerowany przy bardzo wysokim poziomie pewności">
            <a:extLst>
              <a:ext uri="{FF2B5EF4-FFF2-40B4-BE49-F238E27FC236}">
                <a16:creationId xmlns:a16="http://schemas.microsoft.com/office/drawing/2014/main" id="{40C61D89-D874-4F95-9CCB-2F1469E3E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82" r="-2" b="-2"/>
          <a:stretch/>
        </p:blipFill>
        <p:spPr>
          <a:xfrm>
            <a:off x="1652155" y="2824173"/>
            <a:ext cx="3959211" cy="288605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B55F289-F742-4262-92A8-944DE4CAE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6336" y="2666999"/>
            <a:ext cx="5486687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Powietrze</a:t>
            </a:r>
            <a:r>
              <a:rPr lang="en-US" dirty="0">
                <a:ea typeface="+mn-lt"/>
                <a:cs typeface="+mn-lt"/>
              </a:rPr>
              <a:t> jest </a:t>
            </a:r>
            <a:r>
              <a:rPr lang="en-US" dirty="0" err="1">
                <a:ea typeface="+mn-lt"/>
                <a:cs typeface="+mn-lt"/>
              </a:rPr>
              <a:t>wilgotne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ponieważ</a:t>
            </a:r>
            <a:r>
              <a:rPr lang="en-US" dirty="0">
                <a:ea typeface="+mn-lt"/>
                <a:cs typeface="+mn-lt"/>
              </a:rPr>
              <a:t> z </a:t>
            </a:r>
            <a:r>
              <a:rPr lang="en-US" dirty="0" err="1">
                <a:ea typeface="+mn-lt"/>
                <a:cs typeface="+mn-lt"/>
              </a:rPr>
              <a:t>zbiorników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wodnych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licznych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rzek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intesywnie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podmokłych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terenów</a:t>
            </a:r>
            <a:r>
              <a:rPr lang="en-US" dirty="0">
                <a:ea typeface="+mn-lt"/>
                <a:cs typeface="+mn-lt"/>
              </a:rPr>
              <a:t> od </a:t>
            </a:r>
            <a:r>
              <a:rPr lang="en-US" dirty="0" err="1">
                <a:ea typeface="+mn-lt"/>
                <a:cs typeface="+mn-lt"/>
              </a:rPr>
              <a:t>ciepła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paruje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woda.Para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wodna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unosi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 I </a:t>
            </a:r>
            <a:r>
              <a:rPr lang="en-US" dirty="0" err="1">
                <a:ea typeface="+mn-lt"/>
                <a:cs typeface="+mn-lt"/>
              </a:rPr>
              <a:t>skrapla.W</a:t>
            </a:r>
            <a:r>
              <a:rPr lang="en-US" dirty="0">
                <a:ea typeface="+mn-lt"/>
                <a:cs typeface="+mn-lt"/>
              </a:rPr>
              <a:t> ten </a:t>
            </a:r>
            <a:r>
              <a:rPr lang="en-US" dirty="0" err="1">
                <a:ea typeface="+mn-lt"/>
                <a:cs typeface="+mn-lt"/>
              </a:rPr>
              <a:t>sposób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powstają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chmury</a:t>
            </a:r>
            <a:r>
              <a:rPr lang="en-US" dirty="0">
                <a:ea typeface="+mn-lt"/>
                <a:cs typeface="+mn-lt"/>
              </a:rPr>
              <a:t> z </a:t>
            </a:r>
            <a:r>
              <a:rPr lang="en-US" dirty="0" err="1">
                <a:ea typeface="+mn-lt"/>
                <a:cs typeface="+mn-lt"/>
              </a:rPr>
              <a:t>których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codziennie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padają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deszcze</a:t>
            </a:r>
            <a:r>
              <a:rPr lang="en-US" dirty="0">
                <a:ea typeface="+mn-lt"/>
                <a:cs typeface="+mn-lt"/>
              </a:rPr>
              <a:t> po 2-3 </a:t>
            </a:r>
            <a:r>
              <a:rPr lang="en-US" dirty="0" err="1">
                <a:ea typeface="+mn-lt"/>
                <a:cs typeface="+mn-lt"/>
              </a:rPr>
              <a:t>godziny.Są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nazywane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deszczami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zanitalnymi</a:t>
            </a:r>
            <a:r>
              <a:rPr lang="en-US" dirty="0">
                <a:ea typeface="+mn-lt"/>
                <a:cs typeface="+mn-lt"/>
              </a:rPr>
              <a:t> .W </a:t>
            </a:r>
            <a:r>
              <a:rPr lang="en-US" dirty="0" err="1">
                <a:ea typeface="+mn-lt"/>
                <a:cs typeface="+mn-lt"/>
              </a:rPr>
              <a:t>lasach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równikowych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występują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pory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roku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0280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" name="Rectangle 1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B41695-8FC2-4565-8F9C-DE343C78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err="1">
                <a:solidFill>
                  <a:srgbClr val="FFFFFF"/>
                </a:solidFill>
              </a:rPr>
              <a:t>Świat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roślin</a:t>
            </a:r>
            <a:r>
              <a:rPr lang="en-US" sz="3600">
                <a:solidFill>
                  <a:srgbClr val="FFFFFF"/>
                </a:solidFill>
              </a:rPr>
              <a:t> I </a:t>
            </a:r>
            <a:r>
              <a:rPr lang="en-US" sz="3600" err="1">
                <a:solidFill>
                  <a:srgbClr val="FFFFFF"/>
                </a:solidFill>
              </a:rPr>
              <a:t>zwierząt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lasów</a:t>
            </a:r>
            <a:r>
              <a:rPr lang="en-US" sz="3600">
                <a:solidFill>
                  <a:srgbClr val="FFFFFF"/>
                </a:solidFill>
              </a:rPr>
              <a:t> </a:t>
            </a:r>
            <a:r>
              <a:rPr lang="en-US" sz="3600" err="1">
                <a:solidFill>
                  <a:srgbClr val="FFFFFF"/>
                </a:solidFill>
              </a:rPr>
              <a:t>równikowych</a:t>
            </a:r>
            <a:endParaRPr lang="en-US" sz="3600">
              <a:solidFill>
                <a:srgbClr val="FFFFF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6" name="Symbol zastępczy tekstu 3">
            <a:extLst>
              <a:ext uri="{FF2B5EF4-FFF2-40B4-BE49-F238E27FC236}">
                <a16:creationId xmlns:a16="http://schemas.microsoft.com/office/drawing/2014/main" id="{5C1EDE10-6BAB-461A-AC65-F0B8D024B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09901"/>
              </p:ext>
            </p:extLst>
          </p:nvPr>
        </p:nvGraphicFramePr>
        <p:xfrm>
          <a:off x="5052018" y="610437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44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A1C046F-2C2B-4272-BDC2-F3914E7C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2F79467-4253-4E9D-9017-0F518B9E5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9ECFF534-8058-4E1C-BE97-DD56A79A8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C480B001-66CD-4227-A4CD-0B9752EF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D257003C-A1A2-4C42-B989-6379B200C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E458DFBF-78B3-4E7A-8594-9F1DB5E6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C6D9417C-DB6A-42FF-9DEA-580D4CBD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E15371A-4998-468A-9533-2750EE7D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3" y="1380068"/>
            <a:ext cx="5873900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/>
              <a:t>Warstwy wilgotnego lasu równikowego</a:t>
            </a:r>
          </a:p>
        </p:txBody>
      </p:sp>
      <p:pic>
        <p:nvPicPr>
          <p:cNvPr id="22" name="Obraz 23" descr="Obraz zawierający zwierzę, zewnętrzne, gad, trawa&#10;&#10;Opis wygenerowany przy bardzo wysokim poziomie pewności">
            <a:extLst>
              <a:ext uri="{FF2B5EF4-FFF2-40B4-BE49-F238E27FC236}">
                <a16:creationId xmlns:a16="http://schemas.microsoft.com/office/drawing/2014/main" id="{225E6F33-E534-4FFF-9AE4-ED520ADD4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814" r="6" b="5384"/>
          <a:stretch/>
        </p:blipFill>
        <p:spPr>
          <a:xfrm>
            <a:off x="8776198" y="-3"/>
            <a:ext cx="3415802" cy="1591056"/>
          </a:xfrm>
          <a:prstGeom prst="rect">
            <a:avLst/>
          </a:prstGeom>
        </p:spPr>
      </p:pic>
      <p:pic>
        <p:nvPicPr>
          <p:cNvPr id="8" name="Obraz 8" descr="Obraz zawierający zwierzę, ssak, czarny, siedzi&#10;&#10;Opis wygenerowany przy bardzo wysokim poziomie pewności">
            <a:extLst>
              <a:ext uri="{FF2B5EF4-FFF2-40B4-BE49-F238E27FC236}">
                <a16:creationId xmlns:a16="http://schemas.microsoft.com/office/drawing/2014/main" id="{A86857C2-B027-4238-B749-B6896379B3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09" r="6" b="13851"/>
          <a:stretch/>
        </p:blipFill>
        <p:spPr>
          <a:xfrm>
            <a:off x="8776198" y="1754784"/>
            <a:ext cx="3415802" cy="1591056"/>
          </a:xfrm>
          <a:prstGeom prst="rect">
            <a:avLst/>
          </a:prstGeom>
        </p:spPr>
      </p:pic>
      <p:pic>
        <p:nvPicPr>
          <p:cNvPr id="10" name="Obraz 10" descr="Obraz zawierający zewnętrzne, zwierzę, ssak, brązowy&#10;&#10;Opis wygenerowany przy bardzo wysokim poziomie pewności">
            <a:extLst>
              <a:ext uri="{FF2B5EF4-FFF2-40B4-BE49-F238E27FC236}">
                <a16:creationId xmlns:a16="http://schemas.microsoft.com/office/drawing/2014/main" id="{1277D13A-EAAB-4334-B6FA-26743F85CB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61" r="6" b="18080"/>
          <a:stretch/>
        </p:blipFill>
        <p:spPr>
          <a:xfrm>
            <a:off x="8776198" y="3511693"/>
            <a:ext cx="3415802" cy="1591056"/>
          </a:xfrm>
          <a:prstGeom prst="rect">
            <a:avLst/>
          </a:prstGeom>
        </p:spPr>
      </p:pic>
      <p:pic>
        <p:nvPicPr>
          <p:cNvPr id="25" name="Obraz 25" descr="Obraz zawierający jaszczurka, zwierzę, gad, drewniane&#10;&#10;Opis wygenerowany przy bardzo wysokim poziomie pewności">
            <a:extLst>
              <a:ext uri="{FF2B5EF4-FFF2-40B4-BE49-F238E27FC236}">
                <a16:creationId xmlns:a16="http://schemas.microsoft.com/office/drawing/2014/main" id="{7BF62A11-F302-4037-857D-E72ACA1618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807" r="-1" b="2196"/>
          <a:stretch/>
        </p:blipFill>
        <p:spPr>
          <a:xfrm>
            <a:off x="8776198" y="5266944"/>
            <a:ext cx="3415802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60C544-4D94-4B24-A7D5-7802FCAA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52" y="44605"/>
            <a:ext cx="9944372" cy="2393794"/>
          </a:xfrm>
        </p:spPr>
        <p:txBody>
          <a:bodyPr/>
          <a:lstStyle/>
          <a:p>
            <a:pPr algn="l"/>
            <a:r>
              <a:rPr lang="pl-PL"/>
              <a:t>Warstwa krzewów i runa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7A6C72-6B52-4B8B-87AD-F1D775FB8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719145"/>
            <a:ext cx="4895055" cy="4508811"/>
          </a:xfrm>
        </p:spPr>
        <p:txBody>
          <a:bodyPr>
            <a:normAutofit fontScale="77500" lnSpcReduction="20000"/>
          </a:bodyPr>
          <a:lstStyle/>
          <a:p>
            <a:r>
              <a:rPr lang="pl-PL" sz="2800"/>
              <a:t>Panuje tu półmrok.W tej warstwie rosną młode drzewa i cieniolubne rośliny, np.helikonia</a:t>
            </a:r>
          </a:p>
          <a:p>
            <a:r>
              <a:rPr lang="pl-PL" sz="2800">
                <a:ea typeface="+mn-lt"/>
                <a:cs typeface="+mn-lt"/>
              </a:rPr>
              <a:t>piętro zarośli i runa ponieważ gęste korony drzew ograniczają dostęp światła słonecznego do dolnych partii, zarośla i runo stanowią rośliny zielne, czasami w ogóle nie występuje. Na zacienionym dnie tropikalnego lasu spotyka się tylko drobne glony, mchy, porosty, krzewinki, delikatne grzyby, a czasami rośliny zielne, gdyż przeżyć mogą tam tylko skiofity (rośliny cieniolubne).</a:t>
            </a:r>
            <a:endParaRPr lang="pl-PL" sz="2800"/>
          </a:p>
        </p:txBody>
      </p:sp>
      <p:pic>
        <p:nvPicPr>
          <p:cNvPr id="5" name="Obraz 5" descr="Obraz zawierający trawa, zewnętrzne, las, roślina&#10;&#10;Opis wygenerowany przy bardzo wysokim poziomie pewności">
            <a:extLst>
              <a:ext uri="{FF2B5EF4-FFF2-40B4-BE49-F238E27FC236}">
                <a16:creationId xmlns:a16="http://schemas.microsoft.com/office/drawing/2014/main" id="{7A085A27-F567-4BF4-8962-FDB59DF7A8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65655" y="0"/>
            <a:ext cx="3232984" cy="2157761"/>
          </a:xfrm>
        </p:spPr>
      </p:pic>
      <p:pic>
        <p:nvPicPr>
          <p:cNvPr id="9" name="Obraz 9" descr="Obraz zawierający zewnętrzne, roślina, krzesło, stół&#10;&#10;Opis wygenerowany przy bardzo wysokim poziomie pewności">
            <a:extLst>
              <a:ext uri="{FF2B5EF4-FFF2-40B4-BE49-F238E27FC236}">
                <a16:creationId xmlns:a16="http://schemas.microsoft.com/office/drawing/2014/main" id="{2B103003-22C4-480B-82AD-E64782DF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326" y="2278566"/>
            <a:ext cx="2278566" cy="3034991"/>
          </a:xfrm>
          <a:prstGeom prst="rect">
            <a:avLst/>
          </a:prstGeom>
        </p:spPr>
      </p:pic>
      <p:pic>
        <p:nvPicPr>
          <p:cNvPr id="11" name="Obraz 11" descr="Obraz zawierający ssak, kot, zwierzę, zewnętrzne&#10;&#10;Opis wygenerowany przy bardzo wysokim poziomie pewności">
            <a:extLst>
              <a:ext uri="{FF2B5EF4-FFF2-40B4-BE49-F238E27FC236}">
                <a16:creationId xmlns:a16="http://schemas.microsoft.com/office/drawing/2014/main" id="{8DFC659E-A0C0-4460-A1FB-D86672334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572" y="1537126"/>
            <a:ext cx="1943100" cy="2352675"/>
          </a:xfrm>
          <a:prstGeom prst="rect">
            <a:avLst/>
          </a:prstGeom>
        </p:spPr>
      </p:pic>
      <p:pic>
        <p:nvPicPr>
          <p:cNvPr id="15" name="Obraz 15" descr="Obraz zawierający zewnętrzne, ptak, zwierzę, siedzi&#10;&#10;Opis wygenerowany przy bardzo wysokim poziomie pewności">
            <a:extLst>
              <a:ext uri="{FF2B5EF4-FFF2-40B4-BE49-F238E27FC236}">
                <a16:creationId xmlns:a16="http://schemas.microsoft.com/office/drawing/2014/main" id="{BB639575-A7FE-482E-8B54-B0FA18135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912" y="394381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88BCA96-F8E3-4BF9-B95D-D820CF4E3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22">
            <a:extLst>
              <a:ext uri="{FF2B5EF4-FFF2-40B4-BE49-F238E27FC236}">
                <a16:creationId xmlns:a16="http://schemas.microsoft.com/office/drawing/2014/main" id="{9B03E9A1-2213-41F2-9022-C2B8941AE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BFBDE0-1FE8-4480-8CB6-3BC97C94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0B41F6BA-F0A5-41E1-9E88-9DB368A2D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D5AB7DD5-D0D2-4306-A90C-CAD99F6C3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EC7A2C2F-9938-423A-9C89-F87EAA649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FD82CD3E-7041-46D3-865F-BDBE69551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77833CF9-102C-4DC4-8E83-DB3BBA0DB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00CC9CE-566B-474E-B3D1-D81C5E8FC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EA85D8F-900C-428B-AE6C-14F21FF9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Warstwa drzew o wysokości 5-20 m</a:t>
            </a:r>
          </a:p>
        </p:txBody>
      </p:sp>
      <p:pic>
        <p:nvPicPr>
          <p:cNvPr id="44" name="Obraz 44" descr="Obraz zawierający roślina, zwierzę, owad, zewnętrzne&#10;&#10;Opis wygenerowany przy bardzo wysokim poziomie pewności">
            <a:extLst>
              <a:ext uri="{FF2B5EF4-FFF2-40B4-BE49-F238E27FC236}">
                <a16:creationId xmlns:a16="http://schemas.microsoft.com/office/drawing/2014/main" id="{71E4FDA8-62E2-4288-B47F-A0FCDC209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8335"/>
          <a:stretch/>
        </p:blipFill>
        <p:spPr>
          <a:xfrm>
            <a:off x="20" y="1"/>
            <a:ext cx="3175466" cy="1746553"/>
          </a:xfrm>
          <a:custGeom>
            <a:avLst/>
            <a:gdLst/>
            <a:ahLst/>
            <a:cxnLst/>
            <a:rect l="l" t="t" r="r" b="b"/>
            <a:pathLst>
              <a:path w="3175486" h="1746553">
                <a:moveTo>
                  <a:pt x="0" y="0"/>
                </a:moveTo>
                <a:lnTo>
                  <a:pt x="3175486" y="0"/>
                </a:lnTo>
                <a:lnTo>
                  <a:pt x="2881046" y="1746553"/>
                </a:lnTo>
                <a:lnTo>
                  <a:pt x="0" y="1260188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29" name="Obraz 30" descr="Obraz zawierający trawa, zewnętrzne, owoce, czerwony&#10;&#10;Opis wygenerowany przy bardzo wysokim poziomie pewności">
            <a:extLst>
              <a:ext uri="{FF2B5EF4-FFF2-40B4-BE49-F238E27FC236}">
                <a16:creationId xmlns:a16="http://schemas.microsoft.com/office/drawing/2014/main" id="{382C0C07-C25C-4E31-BB11-C68D55A3A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0" r="4344" b="-2"/>
          <a:stretch/>
        </p:blipFill>
        <p:spPr>
          <a:xfrm>
            <a:off x="1" y="1260552"/>
            <a:ext cx="2880987" cy="2231739"/>
          </a:xfrm>
          <a:custGeom>
            <a:avLst/>
            <a:gdLst/>
            <a:ahLst/>
            <a:cxnLst/>
            <a:rect l="l" t="t" r="r" b="b"/>
            <a:pathLst>
              <a:path w="2880987" h="2231739">
                <a:moveTo>
                  <a:pt x="0" y="0"/>
                </a:moveTo>
                <a:lnTo>
                  <a:pt x="2880987" y="486355"/>
                </a:lnTo>
                <a:lnTo>
                  <a:pt x="2586744" y="2231739"/>
                </a:lnTo>
                <a:lnTo>
                  <a:pt x="0" y="179505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2631AD8-8D78-454A-9A09-53682B7E0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1260552"/>
            <a:ext cx="2881045" cy="4860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Obraz 34" descr="Obraz zawierający zwierzę, ptak, siedzi, kolorowy&#10;&#10;Opis wygenerowany przy bardzo wysokim poziomie pewności">
            <a:extLst>
              <a:ext uri="{FF2B5EF4-FFF2-40B4-BE49-F238E27FC236}">
                <a16:creationId xmlns:a16="http://schemas.microsoft.com/office/drawing/2014/main" id="{058CFB55-6C1B-493E-AF52-1098C16072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3378"/>
          <a:stretch/>
        </p:blipFill>
        <p:spPr>
          <a:xfrm>
            <a:off x="20" y="3055632"/>
            <a:ext cx="2586720" cy="2190319"/>
          </a:xfrm>
          <a:custGeom>
            <a:avLst/>
            <a:gdLst/>
            <a:ahLst/>
            <a:cxnLst/>
            <a:rect l="l" t="t" r="r" b="b"/>
            <a:pathLst>
              <a:path w="2586740" h="2190319">
                <a:moveTo>
                  <a:pt x="0" y="0"/>
                </a:moveTo>
                <a:lnTo>
                  <a:pt x="2586740" y="436681"/>
                </a:lnTo>
                <a:lnTo>
                  <a:pt x="2294818" y="2168301"/>
                </a:lnTo>
                <a:lnTo>
                  <a:pt x="2310547" y="2190319"/>
                </a:lnTo>
                <a:lnTo>
                  <a:pt x="0" y="1846332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DC4D80D-0AEF-4D43-9FF9-FEF3AF78A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055632"/>
            <a:ext cx="2586745" cy="43665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az 38" descr="Obraz zawierający zwierzę, gad, zewnętrzne, zielony&#10;&#10;Opis wygenerowany przy bardzo wysokim poziomie pewności">
            <a:extLst>
              <a:ext uri="{FF2B5EF4-FFF2-40B4-BE49-F238E27FC236}">
                <a16:creationId xmlns:a16="http://schemas.microsoft.com/office/drawing/2014/main" id="{27037CBA-9EC9-4DB2-B356-D613C123DB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37" r="2" b="11950"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72F876C-E8E0-4607-9A8F-FF7A3C9B8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901964"/>
            <a:ext cx="2294818" cy="32196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F42D6C-E74D-4286-8659-3BF1FB1C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062" y="2666999"/>
            <a:ext cx="7446961" cy="31242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Drzewa, np.kakaowce, rosną między pniami i gałęziami wyższych drzew.</a:t>
            </a:r>
          </a:p>
          <a:p>
            <a:r>
              <a:rPr lang="pl-PL">
                <a:solidFill>
                  <a:schemeClr val="bg1"/>
                </a:solidFill>
                <a:ea typeface="+mn-lt"/>
                <a:cs typeface="+mn-lt"/>
              </a:rPr>
              <a:t>piętro lian, nagich pni i konarów stanowią niższe drzewa, zaś poniżej nich (5-20 m) występuje zwarta warstwa koron drzew. 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7E69B38F-610B-4BB6-AB41-8506477289E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A4627672-3CA9-4E3B-A441-A9DF831F67F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9439341F-B095-4A44-B731-D2CD4584713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569DD-C25A-45B9-BD1B-21885840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-977589"/>
            <a:ext cx="3648727" cy="3415988"/>
          </a:xfrm>
        </p:spPr>
        <p:txBody>
          <a:bodyPr>
            <a:normAutofit/>
          </a:bodyPr>
          <a:lstStyle/>
          <a:p>
            <a:r>
              <a:rPr lang="pl-PL" sz="3200"/>
              <a:t>Warstwa drzew o wysokości 30-40 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B615F8-0377-4A92-85F7-179A3427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4125950"/>
            <a:ext cx="2812386" cy="16652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1800">
                <a:ea typeface="+mn-lt"/>
                <a:cs typeface="+mn-lt"/>
              </a:rPr>
              <a:t>Piętro korony lasu stanowią wiecznie zielone drzewa, osiągające wysokość 30-40 m. Powierzchnia koron drzew, tworzy zielony rozległy baldachim. Drzewa często oplątane są lianami. Piętro to jest doskonałym przystosowaniem dla owadów i małych zwierząt (pająków, gadów, ptaków).      , grzyby, hebanowce, mahoniowce, palmy, mchy, porosty.</a:t>
            </a:r>
            <a:endParaRPr lang="pl-PL" sz="1800"/>
          </a:p>
        </p:txBody>
      </p:sp>
      <p:pic>
        <p:nvPicPr>
          <p:cNvPr id="4" name="Obraz 4" descr="Obraz zawierający różowy, zewnętrzne, roślina, purpurowy&#10;&#10;Opis wygenerowany przy bardzo wysokim poziomie pewności">
            <a:extLst>
              <a:ext uri="{FF2B5EF4-FFF2-40B4-BE49-F238E27FC236}">
                <a16:creationId xmlns:a16="http://schemas.microsoft.com/office/drawing/2014/main" id="{097448B3-7014-451B-959B-E59E4BE1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73" y="691573"/>
            <a:ext cx="2113721" cy="244360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Obraz 8" descr="Obraz zawierający zwierzę, pająk, zewnętrzne, ptak&#10;&#10;Opis wygenerowany przy bardzo wysokim poziomie pewności">
            <a:extLst>
              <a:ext uri="{FF2B5EF4-FFF2-40B4-BE49-F238E27FC236}">
                <a16:creationId xmlns:a16="http://schemas.microsoft.com/office/drawing/2014/main" id="{0B3EB019-7997-4EB9-906E-2D8EAE1F7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551" y="3423521"/>
            <a:ext cx="3329643" cy="221421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Obraz 6" descr="Obraz zawierający roślina, zewnętrzne, liść, paproć&#10;&#10;Opis wygenerowany przy bardzo wysokim poziomie pewności">
            <a:extLst>
              <a:ext uri="{FF2B5EF4-FFF2-40B4-BE49-F238E27FC236}">
                <a16:creationId xmlns:a16="http://schemas.microsoft.com/office/drawing/2014/main" id="{FB1EA892-9F3F-4C6F-9568-48EC00485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387" y="1060917"/>
            <a:ext cx="3297635" cy="439185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010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4AED9DA0B7B344AC01DA7F122FD884" ma:contentTypeVersion="0" ma:contentTypeDescription="Utwórz nowy dokument." ma:contentTypeScope="" ma:versionID="1a755db475278d84d76aef495b15e8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b4cd768218ebcb4ca198ce0275a6ad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FACF25-1244-4F4A-AAA7-E84F71A518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2F7872-4A37-42A6-84B7-927F2B75DE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2DA98CC-1B93-4A75-8127-4F4ADD6EA3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775</Words>
  <Application>Microsoft Office PowerPoint</Application>
  <PresentationFormat>Panoramiczny</PresentationFormat>
  <Paragraphs>39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Corbel</vt:lpstr>
      <vt:lpstr>Parallax</vt:lpstr>
      <vt:lpstr>W wilgotnym lesie równikowym I w lesie strefy umiarkowanej</vt:lpstr>
      <vt:lpstr>Wspólną cechą na  Ziemi jest  występowanie drzew, które  wraz z innymi roślinami tworzą warstwy lasu. Wpływ odmiennych warunków klimatycznych sprawia jednak, że wilgotne lasy równikowe i lasy strefy umiarkowanej mają zupełnie inny wygląd i inną roślinność</vt:lpstr>
      <vt:lpstr>Klimat strefy wilgotnych lasów równikowych</vt:lpstr>
      <vt:lpstr>Klimat terenów rozciągający się w pobliżu równika charakteryzują się wysoką temperaturą powietrza i obfitymi opadami co sprawia że tworzy się mgła. </vt:lpstr>
      <vt:lpstr>Świat roślin I zwierząt lasów równikowych</vt:lpstr>
      <vt:lpstr>Warstwy wilgotnego lasu równikowego</vt:lpstr>
      <vt:lpstr>Warstwa krzewów i runa</vt:lpstr>
      <vt:lpstr>Warstwa drzew o wysokości 5-20 m</vt:lpstr>
      <vt:lpstr>Warstwa drzew o wysokości 30-40 m</vt:lpstr>
      <vt:lpstr>Warstwa pojedyczych drzew o wysokości 50-70</vt:lpstr>
      <vt:lpstr>Życie mieszkanców strefy wilgotnych lasów równikowych </vt:lpstr>
      <vt:lpstr>Od dawna mieszkancy wilgotnych lasów równikowych należą między innymi indianie żyjący na Nizinie  Amazonki oraz Pigmeje zamieszkujący Kotlinę Konga. Wykorzystują lasy do jako zródło polowan oraz pożywienia w postaci owoców, podziemnych części roślin ,owadów czy miodów. Niektórzy uprawiają rośliny na małych poletkach wypalając kawałek lasu.W ten sposób powstaje popiół, który użyźnia glebę</vt:lpstr>
      <vt:lpstr>Prezentacja programu PowerPoint</vt:lpstr>
      <vt:lpstr>Świat organizmów lasów liściastych i mieszanych</vt:lpstr>
      <vt:lpstr>Warstwy w lasach strefy umiarkowanej</vt:lpstr>
      <vt:lpstr>Warstwa Ściółki</vt:lpstr>
      <vt:lpstr>Warstwa runa leśnego</vt:lpstr>
      <vt:lpstr>Warstwa podszytu do okolon 4-5 m wysokości</vt:lpstr>
      <vt:lpstr>Warstwa koron drzew o wysokości do 40 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andrzela</dc:creator>
  <cp:lastModifiedBy>andrzela</cp:lastModifiedBy>
  <cp:revision>31</cp:revision>
  <dcterms:created xsi:type="dcterms:W3CDTF">2020-04-09T07:06:21Z</dcterms:created>
  <dcterms:modified xsi:type="dcterms:W3CDTF">2020-04-16T07:57:32Z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0x0101003C4AED9DA0B7B344AC01DA7F122FD884</vt:lpwstr>
  </property>
</Properties>
</file>