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9"/>
  </p:notesMasterIdLst>
  <p:sldIdLst>
    <p:sldId id="291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4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Kłopotek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2" autoAdjust="0"/>
    <p:restoredTop sz="94682" autoAdjust="0"/>
  </p:normalViewPr>
  <p:slideViewPr>
    <p:cSldViewPr>
      <p:cViewPr>
        <p:scale>
          <a:sx n="75" d="100"/>
          <a:sy n="75" d="100"/>
        </p:scale>
        <p:origin x="-642" y="7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8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/>
            </a:pPr>
            <a:endParaRPr lang="pl-PL" sz="1800">
              <a:latin typeface="Tahoma" pitchFamily="32" charset="0"/>
              <a:ea typeface="+mn-ea"/>
              <a:cs typeface="Arial Unicode MS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125575" y="-9840913"/>
            <a:ext cx="28254325" cy="21189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5600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  <p:extLst>
      <p:ext uri="{BB962C8B-B14F-4D97-AF65-F5344CB8AC3E}">
        <p14:creationId xmlns:p14="http://schemas.microsoft.com/office/powerpoint/2010/main" val="3493868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63E7-EB05-42EA-B27A-772A631DF6DD}" type="datetimeFigureOut">
              <a:rPr lang="en-US"/>
              <a:pPr>
                <a:defRPr/>
              </a:pPr>
              <a:t>5/6/2020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D47C-2E28-49F7-A060-41A40D072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8558-8BB8-453A-B459-79DE4E02DBD2}" type="datetimeFigureOut">
              <a:rPr lang="en-US"/>
              <a:pPr>
                <a:defRPr/>
              </a:pPr>
              <a:t>5/6/2020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C253-EF09-4897-A969-321051C97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E4C0-2C5C-401B-B6D7-533AF3CE8AD4}" type="datetimeFigureOut">
              <a:rPr lang="en-US"/>
              <a:pPr>
                <a:defRPr/>
              </a:pPr>
              <a:t>5/6/2020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3060-F750-41D4-B3E9-0F25A071A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AB5F6-77DC-470B-84F1-714D36FAD7D3}" type="datetimeFigureOut">
              <a:rPr lang="en-US"/>
              <a:pPr>
                <a:defRPr/>
              </a:pPr>
              <a:t>5/6/2020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8E12-B3F4-4E6E-A2C7-FA119E75C8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5B35A-3463-4FFD-8CFF-BF05EA391730}" type="datetimeFigureOut">
              <a:rPr lang="en-US"/>
              <a:pPr>
                <a:defRPr/>
              </a:pPr>
              <a:t>5/6/2020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BE8E-EBC3-4E1C-902C-700FAEB31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071DC-1910-4281-8D62-5FC874E55FAA}" type="datetimeFigureOut">
              <a:rPr lang="en-US"/>
              <a:pPr>
                <a:defRPr/>
              </a:pPr>
              <a:t>5/6/2020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C62B-495F-429F-B1B4-06232109D7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7F5C-0E2B-487D-9A78-84AAEE62DEB3}" type="datetimeFigureOut">
              <a:rPr lang="en-US"/>
              <a:pPr>
                <a:defRPr/>
              </a:pPr>
              <a:t>5/6/2020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4AE8-F5ED-4B59-B029-5D239D2735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A9ABB-573A-44C4-9291-6EBC0E8DD6B4}" type="datetimeFigureOut">
              <a:rPr lang="en-US"/>
              <a:pPr>
                <a:defRPr/>
              </a:pPr>
              <a:t>5/6/2020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11403-F289-4FCF-BD15-6F9715A8DA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FFD6-BCBC-4DDD-AE21-4C4C7942C034}" type="datetimeFigureOut">
              <a:rPr lang="en-US"/>
              <a:pPr>
                <a:defRPr/>
              </a:pPr>
              <a:t>5/6/2020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7D2A-3193-488E-BC18-268740445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3F6A3-4207-412C-BBA7-763672693F40}" type="datetimeFigureOut">
              <a:rPr lang="en-US"/>
              <a:pPr>
                <a:defRPr/>
              </a:pPr>
              <a:t>5/6/2020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3B6B-2E3E-461A-9B2C-6D81F888BF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8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A15E7DA-E79C-4B15-9D7F-4E0B9067DE0D}" type="datetimeFigureOut">
              <a:rPr lang="pl-PL"/>
              <a:pPr>
                <a:defRPr/>
              </a:pPr>
              <a:t>2020-05-06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8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8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1C772E5-79CF-40AE-AD32-CF6C6AA125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ransition spd="med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314" name="Picture 4" descr="jezior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404813"/>
            <a:ext cx="8361362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292725" y="4149725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pl-PL" sz="2400" b="1">
                <a:latin typeface="Times New Roman" pitchFamily="18" charset="0"/>
              </a:rPr>
              <a:t>Strefa przybrzeżna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08175" y="3573463"/>
            <a:ext cx="2519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pl-PL" sz="2400" b="1">
                <a:latin typeface="Times New Roman" pitchFamily="18" charset="0"/>
              </a:rPr>
              <a:t>Strefa otwartej toni wodnej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042988" y="5445125"/>
            <a:ext cx="2592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pl-PL" sz="2400" b="1">
                <a:latin typeface="Times New Roman" pitchFamily="18" charset="0"/>
              </a:rPr>
              <a:t>Strefa wody głębokiej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Włosienicznik wodny</a:t>
            </a:r>
            <a:r>
              <a:rPr lang="pl-PL" smtClean="0"/>
              <a:t> </a:t>
            </a:r>
          </a:p>
        </p:txBody>
      </p:sp>
      <p:pic>
        <p:nvPicPr>
          <p:cNvPr id="22530" name="Picture 4" descr="SP01198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238250"/>
            <a:ext cx="82169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Strzałka wodna</a:t>
            </a:r>
          </a:p>
        </p:txBody>
      </p:sp>
      <p:pic>
        <p:nvPicPr>
          <p:cNvPr id="23554" name="Picture 6" descr="ADPT8X bew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196975"/>
            <a:ext cx="8066088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shutterstock_60540709_Matthijs Wetterau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588" y="188913"/>
            <a:ext cx="22098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Moczarka kanadyjska</a:t>
            </a:r>
          </a:p>
        </p:txBody>
      </p:sp>
      <p:pic>
        <p:nvPicPr>
          <p:cNvPr id="24578" name="Picture 6" descr="bewDF86F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74900" y="1196975"/>
            <a:ext cx="67691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A6GB0G BE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2060575"/>
            <a:ext cx="30289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Rogatek sztywny</a:t>
            </a:r>
          </a:p>
        </p:txBody>
      </p:sp>
      <p:pic>
        <p:nvPicPr>
          <p:cNvPr id="25602" name="Picture 4" descr="bew EEA-7Z39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412875"/>
            <a:ext cx="799306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Wywłócznik okółkowy</a:t>
            </a:r>
          </a:p>
        </p:txBody>
      </p:sp>
      <p:pic>
        <p:nvPicPr>
          <p:cNvPr id="26626" name="Picture 4" descr="VPP-visi31626 bew_kad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1196975"/>
            <a:ext cx="7127875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Żabiściek pływający</a:t>
            </a:r>
          </a:p>
        </p:txBody>
      </p:sp>
      <p:pic>
        <p:nvPicPr>
          <p:cNvPr id="27650" name="Picture 4" descr="shutterstock_1522529_Dale Wagl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1268413"/>
            <a:ext cx="70231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Rzęsa drobna</a:t>
            </a:r>
          </a:p>
        </p:txBody>
      </p:sp>
      <p:pic>
        <p:nvPicPr>
          <p:cNvPr id="28674" name="Picture 4" descr="10079049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1341438"/>
            <a:ext cx="7608887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sz="900" smtClean="0">
                <a:latin typeface="Times New Roman" pitchFamily="18" charset="0"/>
              </a:rPr>
              <a:t>Autorzy zdjęć</a:t>
            </a:r>
          </a:p>
        </p:txBody>
      </p:sp>
      <p:sp>
        <p:nvSpPr>
          <p:cNvPr id="29978" name="Rectangle 282"/>
          <p:cNvSpPr>
            <a:spLocks noChangeArrowheads="1"/>
          </p:cNvSpPr>
          <p:nvPr/>
        </p:nvSpPr>
        <p:spPr bwMode="auto">
          <a:xfrm>
            <a:off x="2411413" y="404813"/>
            <a:ext cx="5040312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l-PL" sz="900">
                <a:solidFill>
                  <a:schemeClr val="tx1"/>
                </a:solidFill>
              </a:rPr>
              <a:t>BE&amp;W/Alamy/blickwinkel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moczarka kanadyjska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BE&amp;W/Alamy/Bob Gibbons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strzałka wodna</a:t>
            </a:r>
          </a:p>
          <a:p>
            <a:pPr algn="ctr"/>
            <a:r>
              <a:rPr lang="en-US" sz="900">
                <a:solidFill>
                  <a:schemeClr val="tx1"/>
                </a:solidFill>
              </a:rPr>
              <a:t>BE&amp;W/Biophoto Associates</a:t>
            </a:r>
            <a:endParaRPr lang="pl-PL" sz="900">
              <a:solidFill>
                <a:schemeClr val="tx1"/>
              </a:solidFill>
            </a:endParaRPr>
          </a:p>
          <a:p>
            <a:pPr algn="ctr"/>
            <a:r>
              <a:rPr lang="en-US" sz="900">
                <a:solidFill>
                  <a:schemeClr val="tx1"/>
                </a:solidFill>
              </a:rPr>
              <a:t>moczarka kanadyjska</a:t>
            </a:r>
            <a:endParaRPr lang="pl-PL" sz="900">
              <a:solidFill>
                <a:schemeClr val="tx1"/>
              </a:solidFill>
            </a:endParaRPr>
          </a:p>
          <a:p>
            <a:pPr algn="ctr"/>
            <a:r>
              <a:rPr lang="pl-PL" sz="900">
                <a:solidFill>
                  <a:schemeClr val="tx1"/>
                </a:solidFill>
              </a:rPr>
              <a:t>BE&amp;W/E. R. Degginger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rogatek sztywny</a:t>
            </a:r>
          </a:p>
          <a:p>
            <a:pPr algn="ctr"/>
            <a:r>
              <a:rPr lang="en-US" sz="900">
                <a:solidFill>
                  <a:schemeClr val="tx1"/>
                </a:solidFill>
              </a:rPr>
              <a:t>BE&amp;W/VisionsBotanical</a:t>
            </a:r>
            <a:endParaRPr lang="pl-PL" sz="900">
              <a:solidFill>
                <a:schemeClr val="tx1"/>
              </a:solidFill>
            </a:endParaRPr>
          </a:p>
          <a:p>
            <a:pPr algn="ctr"/>
            <a:r>
              <a:rPr lang="en-US" sz="900">
                <a:solidFill>
                  <a:schemeClr val="tx1"/>
                </a:solidFill>
              </a:rPr>
              <a:t>wywłócznik</a:t>
            </a:r>
            <a:endParaRPr lang="pl-PL" sz="900">
              <a:solidFill>
                <a:schemeClr val="tx1"/>
              </a:solidFill>
            </a:endParaRPr>
          </a:p>
          <a:p>
            <a:pPr algn="ctr"/>
            <a:r>
              <a:rPr lang="en-US" sz="900">
                <a:solidFill>
                  <a:schemeClr val="tx1"/>
                </a:solidFill>
              </a:rPr>
              <a:t>Corbis/Michael Maconachie/Papilio</a:t>
            </a:r>
            <a:endParaRPr lang="pl-PL" sz="900">
              <a:solidFill>
                <a:schemeClr val="tx1"/>
              </a:solidFill>
            </a:endParaRPr>
          </a:p>
          <a:p>
            <a:pPr algn="ctr"/>
            <a:r>
              <a:rPr lang="pl-PL" sz="900">
                <a:solidFill>
                  <a:schemeClr val="tx1"/>
                </a:solidFill>
              </a:rPr>
              <a:t>włosiennicznik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shutterstock/Aleksander Bolbot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tatarak zwyczajny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shutterstock/alessandro0770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trzcina zwyczajna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shutterstock/Artem and Olga Sapegin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kosaciec żółty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shutterstock/dabjola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tatarak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shutterstock/Dale Wagler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żbiściek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shutterstock/Gertjan Hooijer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pałka szerokolistna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shutterstock/Kostyantyn Ivanyshen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kosaciec żółty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shutterstock/Matthijs Wetterauw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strzałka wodna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shutterstock/Mircea BEZERGHEANU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grzybień biały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shutterstock/Ruud Morijn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oczeret jezierny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shutterstock/Serg Zastavkin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pałka szerokolistna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shutterstock/Steve McWilliam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rdest ziemnozielony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shutterstock/Vakhrushev Pavel</a:t>
            </a:r>
          </a:p>
          <a:p>
            <a:pPr algn="ctr"/>
            <a:r>
              <a:rPr lang="pl-PL" sz="900">
                <a:solidFill>
                  <a:schemeClr val="tx1"/>
                </a:solidFill>
              </a:rPr>
              <a:t>grzybień biały, jezioro</a:t>
            </a:r>
          </a:p>
          <a:p>
            <a:pPr algn="ctr"/>
            <a:r>
              <a:rPr lang="en-US" sz="900">
                <a:solidFill>
                  <a:schemeClr val="tx1"/>
                </a:solidFill>
              </a:rPr>
              <a:t>shutterstock/Zyankarlo</a:t>
            </a:r>
            <a:endParaRPr lang="pl-PL" sz="900">
              <a:solidFill>
                <a:schemeClr val="tx1"/>
              </a:solidFill>
            </a:endParaRPr>
          </a:p>
          <a:p>
            <a:pPr algn="ctr"/>
            <a:r>
              <a:rPr lang="en-US" sz="900">
                <a:solidFill>
                  <a:schemeClr val="tx1"/>
                </a:solidFill>
              </a:rPr>
              <a:t>trzcina zwyczajna</a:t>
            </a:r>
            <a:endParaRPr lang="pl-PL" sz="900">
              <a:solidFill>
                <a:schemeClr val="tx1"/>
              </a:solidFill>
            </a:endParaRPr>
          </a:p>
          <a:p>
            <a:pPr algn="ctr"/>
            <a:r>
              <a:rPr lang="en-US" sz="900">
                <a:solidFill>
                  <a:schemeClr val="tx1"/>
                </a:solidFill>
              </a:rPr>
              <a:t>Thinkstock/Getty Images/Hemera</a:t>
            </a:r>
            <a:endParaRPr lang="pl-PL" sz="900">
              <a:solidFill>
                <a:schemeClr val="tx1"/>
              </a:solidFill>
            </a:endParaRPr>
          </a:p>
          <a:p>
            <a:pPr algn="ctr"/>
            <a:r>
              <a:rPr lang="en-US" sz="900">
                <a:solidFill>
                  <a:schemeClr val="tx1"/>
                </a:solidFill>
              </a:rPr>
              <a:t>grążel żółty</a:t>
            </a:r>
            <a:endParaRPr lang="pl-PL" sz="900">
              <a:solidFill>
                <a:schemeClr val="tx1"/>
              </a:solidFill>
            </a:endParaRPr>
          </a:p>
          <a:p>
            <a:pPr algn="ctr"/>
            <a:r>
              <a:rPr lang="en-US" sz="900">
                <a:solidFill>
                  <a:schemeClr val="tx1"/>
                </a:solidFill>
              </a:rPr>
              <a:t>Thinkstock/Getty Images/Hemera</a:t>
            </a:r>
            <a:endParaRPr lang="pl-PL" sz="900">
              <a:solidFill>
                <a:schemeClr val="tx1"/>
              </a:solidFill>
            </a:endParaRPr>
          </a:p>
          <a:p>
            <a:pPr algn="ctr"/>
            <a:r>
              <a:rPr lang="pl-PL" sz="900"/>
              <a:t>rzęsa wodna 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Kosaciec żółty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250825" y="1196975"/>
            <a:ext cx="5327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pl-PL" sz="3600">
              <a:solidFill>
                <a:schemeClr val="tx1"/>
              </a:solidFill>
            </a:endParaRPr>
          </a:p>
          <a:p>
            <a:pPr defTabSz="914400">
              <a:spcBef>
                <a:spcPct val="50000"/>
              </a:spcBef>
            </a:pPr>
            <a:endParaRPr lang="pl-PL" sz="3600">
              <a:solidFill>
                <a:schemeClr val="tx1"/>
              </a:solidFill>
            </a:endParaRPr>
          </a:p>
        </p:txBody>
      </p:sp>
      <p:pic>
        <p:nvPicPr>
          <p:cNvPr id="14339" name="Picture 6" descr="shutterstock_54018373_Kostyantyn Ivanysh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7900" y="1916113"/>
            <a:ext cx="38385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shutterstock_16725868_Artem and Olga Sapeg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484313"/>
            <a:ext cx="4416425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Tatarak zwyczajny</a:t>
            </a:r>
          </a:p>
        </p:txBody>
      </p:sp>
      <p:pic>
        <p:nvPicPr>
          <p:cNvPr id="15362" name="Picture 5" descr="shutterstock_7256362_Aleksander Bolbo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4663" y="2420938"/>
            <a:ext cx="4175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shutterstock_55718041_dabjol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412875"/>
            <a:ext cx="351948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Trzcina pospolita</a:t>
            </a:r>
          </a:p>
        </p:txBody>
      </p:sp>
      <p:pic>
        <p:nvPicPr>
          <p:cNvPr id="16386" name="Picture 6" descr="shutterstock_43608034_Zyankarl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916113"/>
            <a:ext cx="662622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shutterstock_65302969_alessandro077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1500" y="908050"/>
            <a:ext cx="30718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Pałka szerokolistna</a:t>
            </a:r>
          </a:p>
        </p:txBody>
      </p:sp>
      <p:pic>
        <p:nvPicPr>
          <p:cNvPr id="17410" name="Picture 5" descr="shutterstock_1239857_Serg Zastavk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975" y="1412875"/>
            <a:ext cx="6570663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shutterstock_803024_Gertjan Hooij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341438"/>
            <a:ext cx="31654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Rdest ziemnowodny</a:t>
            </a:r>
          </a:p>
        </p:txBody>
      </p:sp>
      <p:pic>
        <p:nvPicPr>
          <p:cNvPr id="18434" name="Picture 4" descr="shutterstock_363873_Steve McWillia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450" y="1412875"/>
            <a:ext cx="692467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Oczeret jeziorny</a:t>
            </a:r>
          </a:p>
        </p:txBody>
      </p:sp>
      <p:pic>
        <p:nvPicPr>
          <p:cNvPr id="19458" name="Picture 4" descr="shutterstock_82171390_Ruud Morijn Photograph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1268413"/>
            <a:ext cx="7777162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b="1" smtClean="0">
                <a:latin typeface="Times New Roman" pitchFamily="18" charset="0"/>
              </a:rPr>
              <a:t>Grzybień biały</a:t>
            </a:r>
          </a:p>
        </p:txBody>
      </p:sp>
      <p:pic>
        <p:nvPicPr>
          <p:cNvPr id="20482" name="Picture 5" descr="shutterstock_69595921_Vakhrushev Pave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557338"/>
            <a:ext cx="748030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shutterstock_55823863_Mircea BEZERGHEAN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163" y="404813"/>
            <a:ext cx="323056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sz="4800" b="1" smtClean="0">
                <a:latin typeface="Times New Roman" pitchFamily="18" charset="0"/>
              </a:rPr>
              <a:t>Grążel żółty</a:t>
            </a:r>
          </a:p>
        </p:txBody>
      </p:sp>
      <p:pic>
        <p:nvPicPr>
          <p:cNvPr id="21506" name="Picture 5" descr="10090954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196975"/>
            <a:ext cx="7777162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10363</TotalTime>
  <Words>127</Words>
  <Application>Microsoft Office PowerPoint</Application>
  <PresentationFormat>Pokaz na ekranie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1_Motyw pakietu Office</vt:lpstr>
      <vt:lpstr>Prezentacja programu PowerPoint</vt:lpstr>
      <vt:lpstr>Kosaciec żółty</vt:lpstr>
      <vt:lpstr>Tatarak zwyczajny</vt:lpstr>
      <vt:lpstr>Trzcina pospolita</vt:lpstr>
      <vt:lpstr>Pałka szerokolistna</vt:lpstr>
      <vt:lpstr>Rdest ziemnowodny</vt:lpstr>
      <vt:lpstr>Oczeret jeziorny</vt:lpstr>
      <vt:lpstr>Grzybień biały</vt:lpstr>
      <vt:lpstr>Grążel żółty</vt:lpstr>
      <vt:lpstr>Włosienicznik wodny </vt:lpstr>
      <vt:lpstr>Strzałka wodna</vt:lpstr>
      <vt:lpstr>Moczarka kanadyjska</vt:lpstr>
      <vt:lpstr>Rogatek sztywny</vt:lpstr>
      <vt:lpstr>Wywłócznik okółkowy</vt:lpstr>
      <vt:lpstr>Żabiściek pływający</vt:lpstr>
      <vt:lpstr>Rzęsa drobna</vt:lpstr>
      <vt:lpstr>Autorzy zdjęć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BAKTERIE</dc:title>
  <dc:creator>Jarosław Michalecki</dc:creator>
  <cp:lastModifiedBy>Darek</cp:lastModifiedBy>
  <cp:revision>379</cp:revision>
  <dcterms:modified xsi:type="dcterms:W3CDTF">2020-05-06T09:22:31Z</dcterms:modified>
</cp:coreProperties>
</file>