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81" r:id="rId7"/>
    <p:sldId id="260" r:id="rId8"/>
    <p:sldId id="261" r:id="rId9"/>
    <p:sldId id="282" r:id="rId10"/>
    <p:sldId id="279" r:id="rId11"/>
    <p:sldId id="280" r:id="rId12"/>
    <p:sldId id="262" r:id="rId13"/>
    <p:sldId id="283" r:id="rId14"/>
    <p:sldId id="263" r:id="rId15"/>
    <p:sldId id="264" r:id="rId16"/>
    <p:sldId id="265" r:id="rId17"/>
    <p:sldId id="266" r:id="rId18"/>
    <p:sldId id="267" r:id="rId19"/>
    <p:sldId id="284" r:id="rId20"/>
    <p:sldId id="268" r:id="rId21"/>
    <p:sldId id="269" r:id="rId22"/>
    <p:sldId id="285" r:id="rId23"/>
    <p:sldId id="271" r:id="rId24"/>
    <p:sldId id="270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14FF-E630-45C9-ACDD-F1DAC2741A97}" type="datetimeFigureOut">
              <a:rPr lang="pl-PL" smtClean="0"/>
              <a:pPr/>
              <a:t>2020-06-02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0CAE-13D7-4868-B067-5BF35045748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/url?sa=t&amp;rct=j&amp;q=&amp;esrc=s&amp;source=web&amp;cd=1&amp;cad=rja&amp;uact=8&amp;ved=2ahUKEwjmpbq2y87nAhVP0aYKHcmGBekQFjAAegQIBBAB&amp;url=https://pl.wikipedia.org/wiki/Pomara%C5%84czowa_rewolucja&amp;usg=AOvVaw2aMFxcwBlYrLF2gffrI_lH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SQ3nVHsT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pl-PL" sz="4000" dirty="0"/>
              <a:t>TEMAT: Relacje Polski z krajami ościennymi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86608" y="1142984"/>
            <a:ext cx="2057392" cy="47149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Str.168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4" descr="MAPY POLSKI | mapa-mys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MAPY POLSKI | mapa-mys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MAPY POLSKI | mapa-mysl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0" descr="MAPY POLSKI | mapa-mysl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2" descr="MAPY POLSKI | mapa-mysl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4" descr="MAPY POLSKI | mapa-mysl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7" y="503237"/>
            <a:ext cx="7918861" cy="63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5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Polska: historyczna, konturowa. Mapa ścienna, dwustronna 1:2 0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8919"/>
            <a:ext cx="5122911" cy="51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n by Maciej Podbielkowski on Historia | Mapy świata, Uczeni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500"/>
            <a:ext cx="4157213" cy="41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1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nalezione obrazy dla zapytania: polska białoru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0" y="0"/>
            <a:ext cx="5000620" cy="2083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4290"/>
            <a:ext cx="5186370" cy="1143000"/>
          </a:xfrm>
        </p:spPr>
        <p:txBody>
          <a:bodyPr>
            <a:normAutofit/>
          </a:bodyPr>
          <a:lstStyle/>
          <a:p>
            <a:r>
              <a:rPr lang="pl-PL" dirty="0"/>
              <a:t>Polska – Białoruś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Polska nie akceptuje dyktatorskich rządów Aleksandra Łukaszenki</a:t>
            </a:r>
          </a:p>
          <a:p>
            <a:r>
              <a:rPr lang="pl-PL" dirty="0"/>
              <a:t>Białoruś blokuje budowę polskich szkół w swoim kraju, utrudnia działalność organizacji wspierających Polaków </a:t>
            </a:r>
          </a:p>
          <a:p>
            <a:r>
              <a:rPr lang="pl-PL" dirty="0"/>
              <a:t>Białoruś współpracuje z Rosją </a:t>
            </a:r>
          </a:p>
          <a:p>
            <a:pPr marL="0" indent="0">
              <a:buNone/>
            </a:pPr>
            <a:r>
              <a:rPr lang="pl-PL" dirty="0"/>
              <a:t>………………………………………………………………………….</a:t>
            </a:r>
          </a:p>
          <a:p>
            <a:r>
              <a:rPr lang="pl-PL" dirty="0"/>
              <a:t>Brak wiz turystycznych (swobody ruch turystyczny)</a:t>
            </a:r>
          </a:p>
          <a:p>
            <a:r>
              <a:rPr lang="pl-PL" dirty="0"/>
              <a:t>Białoruscy studenci w PL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8" y="284159"/>
            <a:ext cx="6488527" cy="5670020"/>
          </a:xfrm>
          <a:prstGeom prst="rect">
            <a:avLst/>
          </a:prstGeom>
        </p:spPr>
      </p:pic>
      <p:pic>
        <p:nvPicPr>
          <p:cNvPr id="6146" name="Picture 2" descr="Biełsat TV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45" y="2952633"/>
            <a:ext cx="3755249" cy="37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ełsat TV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8436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7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6314" y="285728"/>
            <a:ext cx="3786214" cy="5857916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Kanał jest częścią Telewizji Polskiej i od początku współfinansuje go polskie Ministerstwo Spraw Zagranicznych</a:t>
            </a:r>
          </a:p>
          <a:p>
            <a:endParaRPr lang="pl-PL" dirty="0"/>
          </a:p>
          <a:p>
            <a:r>
              <a:rPr lang="pl-PL" dirty="0" err="1"/>
              <a:t>Biełsat</a:t>
            </a:r>
            <a:r>
              <a:rPr lang="pl-PL" dirty="0"/>
              <a:t> zapewnia Białorusinom dostęp do niezależnej informacji o sytuacji w ich kraju i w państwach byłego ZSRS, rzetelnej wiedzy o własnej historii oraz oferty kulturalnej i rozrywkowej w ich ojczystym języku. </a:t>
            </a:r>
          </a:p>
          <a:p>
            <a:r>
              <a:rPr lang="pl-PL" dirty="0"/>
              <a:t>Służy budowaniu więzi pomiędzy demokratycznymi społeczeństwami Europy a Białorusią i innymi krajami postsowieckimi oraz wspieraniu procesów demokratyzacyjnych w tych państwach. </a:t>
            </a:r>
          </a:p>
        </p:txBody>
      </p:sp>
      <p:pic>
        <p:nvPicPr>
          <p:cNvPr id="22530" name="Picture 2" descr="Znalezione obrazy dla zapytania: biels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3524264" cy="2643198"/>
          </a:xfrm>
          <a:prstGeom prst="rect">
            <a:avLst/>
          </a:prstGeom>
          <a:noFill/>
        </p:spPr>
      </p:pic>
      <p:pic>
        <p:nvPicPr>
          <p:cNvPr id="22532" name="Picture 4" descr="Znalezione obrazy dla zapytania: polacy na białoru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429096" cy="249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: polska ukra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671518" cy="224081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4857752" cy="1143000"/>
          </a:xfrm>
        </p:spPr>
        <p:txBody>
          <a:bodyPr>
            <a:normAutofit/>
          </a:bodyPr>
          <a:lstStyle/>
          <a:p>
            <a:r>
              <a:rPr lang="pl-PL" b="1" dirty="0"/>
              <a:t>Polska - Ukraina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Polska jako pierwsza uznała niepodległość Ukrainy w 1991 </a:t>
            </a:r>
            <a:r>
              <a:rPr lang="pl-PL" dirty="0" err="1"/>
              <a:t>r</a:t>
            </a:r>
            <a:endParaRPr lang="pl-PL" dirty="0"/>
          </a:p>
          <a:p>
            <a:r>
              <a:rPr lang="pl-PL" dirty="0"/>
              <a:t>Bardzo dobra współpraca w latach 90-tych XX</a:t>
            </a:r>
          </a:p>
          <a:p>
            <a:r>
              <a:rPr lang="pl-PL" dirty="0"/>
              <a:t>Polska wspiera przemiany na Ukrainie</a:t>
            </a:r>
          </a:p>
          <a:p>
            <a:r>
              <a:rPr lang="pl-PL" dirty="0"/>
              <a:t>Polska po stronie Ukrainy w sporze z Rosją</a:t>
            </a:r>
          </a:p>
          <a:p>
            <a:r>
              <a:rPr lang="pl-PL" dirty="0"/>
              <a:t>Od 2014 r. milion Ukraińców w </a:t>
            </a:r>
            <a:r>
              <a:rPr lang="pl-PL" dirty="0" err="1"/>
              <a:t>Pl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…………………………………………………………………………</a:t>
            </a:r>
          </a:p>
          <a:p>
            <a:endParaRPr lang="pl-PL" dirty="0"/>
          </a:p>
          <a:p>
            <a:r>
              <a:rPr lang="pl-PL" dirty="0"/>
              <a:t>Trudna przeszłość historyczna w czasie II WŚ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Znalezione obrazy dla zapytania: woły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43" y="0"/>
            <a:ext cx="3047990" cy="2285992"/>
          </a:xfrm>
          <a:prstGeom prst="rect">
            <a:avLst/>
          </a:prstGeom>
          <a:noFill/>
        </p:spPr>
      </p:pic>
      <p:pic>
        <p:nvPicPr>
          <p:cNvPr id="24592" name="Picture 16" descr="https://pamiec.pl/ftp/ilustracje/GMotyka_wywiad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7620000" cy="4505325"/>
          </a:xfrm>
          <a:prstGeom prst="rect">
            <a:avLst/>
          </a:prstGeom>
          <a:noFill/>
        </p:spPr>
      </p:pic>
      <p:pic>
        <p:nvPicPr>
          <p:cNvPr id="24586" name="Picture 10" descr="Znalezione obrazy dla zapytania: pomarańczowa rewoluc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1111178" cy="1800109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7554" y="285728"/>
            <a:ext cx="2757478" cy="2043114"/>
          </a:xfrm>
        </p:spPr>
        <p:txBody>
          <a:bodyPr>
            <a:normAutofit fontScale="47500" lnSpcReduction="20000"/>
          </a:bodyPr>
          <a:lstStyle/>
          <a:p>
            <a:r>
              <a:rPr lang="pl-PL" b="1" dirty="0"/>
              <a:t>Pomarańczowa rewolucja</a:t>
            </a:r>
            <a:endParaRPr lang="pl-PL" b="1" dirty="0">
              <a:hlinkClick r:id="rId5"/>
            </a:endParaRPr>
          </a:p>
          <a:p>
            <a:endParaRPr lang="pl-PL" dirty="0"/>
          </a:p>
          <a:p>
            <a:r>
              <a:rPr lang="pl-PL" dirty="0"/>
              <a:t>seria protestów i wydarzeń politycznych na Ukrainie spowodowanych sfałszowaniem wyborów prezydenckich w 2004 roku </a:t>
            </a:r>
          </a:p>
        </p:txBody>
      </p:sp>
      <p:sp>
        <p:nvSpPr>
          <p:cNvPr id="24578" name="AutoShape 2" descr="https://eastbook.eu/wp-content/uploads/2012/11/Orange_rev2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https://eastbook.eu/wp-content/uploads/2012/11/Orange_rev2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Podobny obra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3314687" cy="2486016"/>
          </a:xfrm>
          <a:prstGeom prst="rect">
            <a:avLst/>
          </a:prstGeom>
          <a:noFill/>
        </p:spPr>
      </p:pic>
      <p:sp>
        <p:nvSpPr>
          <p:cNvPr id="24584" name="AutoShape 8" descr="Znalezione obrazy dla zapytania: pomarańczowa rewolu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8" name="Picture 12" descr="Znalezione obrazy dla zapytania: ukraincy w p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928934"/>
            <a:ext cx="3214710" cy="213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Polska- Czechy</a:t>
            </a:r>
            <a:br>
              <a:rPr lang="pl-PL" dirty="0"/>
            </a:br>
            <a:r>
              <a:rPr lang="pl-PL" dirty="0"/>
              <a:t>Polska – Słowacja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Wspólny front w UE</a:t>
            </a:r>
          </a:p>
          <a:p>
            <a:r>
              <a:rPr lang="pl-PL" dirty="0"/>
              <a:t>Turystyka</a:t>
            </a:r>
          </a:p>
          <a:p>
            <a:r>
              <a:rPr lang="pl-PL" dirty="0"/>
              <a:t>Wspólne przedsięwzięcia naukowe i kulturalne</a:t>
            </a:r>
          </a:p>
          <a:p>
            <a:pPr marL="0" indent="0">
              <a:buNone/>
            </a:pPr>
            <a:r>
              <a:rPr lang="pl-PL"/>
              <a:t>……………………………………………………………………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Spór z Czechami o przebieg granicy</a:t>
            </a:r>
            <a:br>
              <a:rPr lang="pl-PL" dirty="0"/>
            </a:br>
            <a:r>
              <a:rPr lang="pl-PL" dirty="0"/>
              <a:t>współpraca Słowacji z hitlerowskimi Niemcami</a:t>
            </a:r>
          </a:p>
          <a:p>
            <a:endParaRPr lang="pl-PL" dirty="0"/>
          </a:p>
        </p:txBody>
      </p:sp>
      <p:pic>
        <p:nvPicPr>
          <p:cNvPr id="25602" name="Picture 2" descr="Znalezione obrazy dla zapytania: polska czechy słow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307363" cy="2428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0415" y="128562"/>
            <a:ext cx="1969586" cy="1143000"/>
          </a:xfrm>
        </p:spPr>
        <p:txBody>
          <a:bodyPr>
            <a:noAutofit/>
          </a:bodyPr>
          <a:lstStyle/>
          <a:p>
            <a:r>
              <a:rPr lang="pl-PL" sz="2000" dirty="0"/>
              <a:t>Wojska Układu Warszawskiego w stolicy Czechosłowacji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48" y="285728"/>
            <a:ext cx="2400288" cy="828668"/>
          </a:xfrm>
        </p:spPr>
        <p:txBody>
          <a:bodyPr/>
          <a:lstStyle/>
          <a:p>
            <a:pPr>
              <a:buNone/>
            </a:pPr>
            <a:r>
              <a:rPr lang="pl-PL" dirty="0"/>
              <a:t>Praga 1968</a:t>
            </a:r>
          </a:p>
        </p:txBody>
      </p:sp>
      <p:pic>
        <p:nvPicPr>
          <p:cNvPr id="26626" name="Picture 2" descr="https://i.iplsc.com/interwencja-w-czechoslowacji-praga-1968-r/0004JTY7N88EACU8-C116-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000528" cy="2585942"/>
          </a:xfrm>
          <a:prstGeom prst="rect">
            <a:avLst/>
          </a:prstGeom>
          <a:noFill/>
        </p:spPr>
      </p:pic>
      <p:pic>
        <p:nvPicPr>
          <p:cNvPr id="26628" name="Picture 4" descr="Znalezione obrazy dla zapytania: tablice turystycz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71810"/>
            <a:ext cx="4876800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r>
              <a:rPr lang="pl-PL" sz="1800" b="1" dirty="0"/>
              <a:t>Praska Wiosna</a:t>
            </a:r>
            <a:r>
              <a:rPr lang="pl-PL" sz="1800" dirty="0"/>
              <a:t> okres politycznej liberalizacji w Czechosłowacji w roku 1968, trwającej od 5 stycznia do momentu, gdy ZSRR i inni członkowie Układu Warszawskiego (Polska, Węgry, NRD i Bułgaria) dokonali inwazji w nocy z 20 na 21 sierpnia tego roku.</a:t>
            </a:r>
          </a:p>
        </p:txBody>
      </p:sp>
      <p:pic>
        <p:nvPicPr>
          <p:cNvPr id="7170" name="Picture 2" descr="https://upload.wikimedia.org/wikipedia/commons/thumb/9/9e/Radnice_Liberec_pamatnik_1968.jpg/800px-Radnice_Liberec_pamatnik_1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202433" cy="29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23528" y="485695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Pomnik ofiar inwazji na ratuszu w Libercu</a:t>
            </a:r>
          </a:p>
        </p:txBody>
      </p:sp>
      <p:pic>
        <p:nvPicPr>
          <p:cNvPr id="7172" name="Picture 4" descr="https://upload.wikimedia.org/wikipedia/commons/thumb/8/86/Oficerowie_27_pcz_w_Ilniku.jpg/800px-Oficerowie_27_pcz_w_Ilni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896544" cy="35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826467" y="53987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Oficerowie polscy w Czechosłowacji podczas interwencji wojsk Układu Warszawskiego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23527" y="6381328"/>
            <a:ext cx="825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Polska w tym czasie nie była niezależnym państwem. </a:t>
            </a:r>
          </a:p>
        </p:txBody>
      </p:sp>
    </p:spTree>
    <p:extLst>
      <p:ext uri="{BB962C8B-B14F-4D97-AF65-F5344CB8AC3E}">
        <p14:creationId xmlns:p14="http://schemas.microsoft.com/office/powerpoint/2010/main" val="416559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Umiem opisać relacje (stosunki ) Polski z krajami ościennymi</a:t>
            </a:r>
          </a:p>
          <a:p>
            <a:r>
              <a:rPr lang="pl-PL" dirty="0"/>
              <a:t>Wymieniam przykłady współpracy Polski z sąsiadami</a:t>
            </a:r>
          </a:p>
          <a:p>
            <a:r>
              <a:rPr lang="pl-PL" dirty="0"/>
              <a:t>Wymieniam wybrane euroregiony i wskazuje je na mapie</a:t>
            </a:r>
          </a:p>
          <a:p>
            <a:r>
              <a:rPr lang="pl-PL" dirty="0"/>
              <a:t>Omawiam znaczenie euroregionów</a:t>
            </a:r>
            <a:br>
              <a:rPr lang="pl-PL" dirty="0"/>
            </a:br>
            <a:r>
              <a:rPr lang="pl-PL" dirty="0"/>
              <a:t> ( </a:t>
            </a:r>
            <a:r>
              <a:rPr lang="pl-PL" dirty="0" err="1"/>
              <a:t>turystyka,gosodarka,kultura</a:t>
            </a:r>
            <a:r>
              <a:rPr lang="pl-PL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nalezione obrazy dla zapytania: polska niem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-1"/>
            <a:ext cx="3374436" cy="252989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pl-PL" dirty="0"/>
              <a:t>Polska – Niemcy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Przebieg granicy ustalony dopiero w 1990 r.</a:t>
            </a:r>
          </a:p>
          <a:p>
            <a:r>
              <a:rPr lang="pl-PL" dirty="0"/>
              <a:t>Niemcy popierały </a:t>
            </a:r>
            <a:r>
              <a:rPr lang="pl-PL" dirty="0" err="1"/>
              <a:t>Pl</a:t>
            </a:r>
            <a:r>
              <a:rPr lang="pl-PL" dirty="0"/>
              <a:t> w dążeniach do UE</a:t>
            </a:r>
          </a:p>
          <a:p>
            <a:r>
              <a:rPr lang="pl-PL" dirty="0"/>
              <a:t>Niemcy to najważniejszy partner handlowy </a:t>
            </a:r>
            <a:r>
              <a:rPr lang="pl-PL" dirty="0" err="1"/>
              <a:t>Pl</a:t>
            </a:r>
            <a:br>
              <a:rPr lang="pl-PL" dirty="0"/>
            </a:br>
            <a:r>
              <a:rPr lang="pl-PL" dirty="0"/>
              <a:t>……………………………………………………………………….</a:t>
            </a:r>
          </a:p>
          <a:p>
            <a:endParaRPr lang="pl-PL" dirty="0"/>
          </a:p>
          <a:p>
            <a:r>
              <a:rPr lang="pl-PL" dirty="0"/>
              <a:t>Trudna przeszłość historyczna</a:t>
            </a:r>
          </a:p>
          <a:p>
            <a:r>
              <a:rPr lang="pl-PL" dirty="0"/>
              <a:t>Wysiedlenia Niemców, odszkodowania dla Polaków </a:t>
            </a:r>
          </a:p>
          <a:p>
            <a:r>
              <a:rPr lang="pl-PL" dirty="0"/>
              <a:t>Gazociąg wykluczający </a:t>
            </a:r>
            <a:r>
              <a:rPr lang="pl-PL" dirty="0" err="1"/>
              <a:t>Pl</a:t>
            </a:r>
            <a:endParaRPr lang="pl-PL" dirty="0"/>
          </a:p>
          <a:p>
            <a:r>
              <a:rPr lang="pl-PL" dirty="0"/>
              <a:t>Utrudnienia w budowie portów w </a:t>
            </a:r>
            <a:r>
              <a:rPr lang="pl-PL" dirty="0" err="1"/>
              <a:t>Pl</a:t>
            </a:r>
            <a:r>
              <a:rPr lang="pl-PL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8674" name="AutoShape 2" descr="Znalezione obrazy dla zapytania: german not poli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6" name="Picture 4" descr="Znalezione obrazy dla zapytania: german not poli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286148" cy="2442703"/>
          </a:xfrm>
          <a:prstGeom prst="rect">
            <a:avLst/>
          </a:prstGeom>
          <a:noFill/>
        </p:spPr>
      </p:pic>
      <p:pic>
        <p:nvPicPr>
          <p:cNvPr id="28678" name="Picture 6" descr="Znalezione obrazy dla zapytania: kosztorys odbudowy warsza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6334126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715016"/>
            <a:ext cx="49292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500702"/>
            <a:ext cx="321467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 descr="Znalezione obrazy dla zapytania: gazociąg niemcy ros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643446"/>
            <a:ext cx="3397194" cy="194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r>
              <a:rPr lang="pl-PL" sz="1800" b="1" dirty="0"/>
              <a:t>Gazociąg Północny</a:t>
            </a:r>
            <a:r>
              <a:rPr lang="pl-PL" sz="1800" dirty="0"/>
              <a:t> – oficjalna nazwa </a:t>
            </a:r>
            <a:r>
              <a:rPr lang="pl-PL" sz="1800" b="1" dirty="0" err="1"/>
              <a:t>Nord</a:t>
            </a:r>
            <a:r>
              <a:rPr lang="pl-PL" sz="1800" b="1" dirty="0"/>
              <a:t> </a:t>
            </a:r>
            <a:r>
              <a:rPr lang="pl-PL" sz="1800" b="1" dirty="0" err="1"/>
              <a:t>Stream</a:t>
            </a:r>
            <a:r>
              <a:rPr lang="pl-PL" sz="1800" dirty="0"/>
              <a:t> – gazociąg do transportu gazu ziemnego z </a:t>
            </a:r>
            <a:r>
              <a:rPr lang="pl-PL" sz="1800" dirty="0">
                <a:solidFill>
                  <a:srgbClr val="FF0000"/>
                </a:solidFill>
              </a:rPr>
              <a:t>Wyborgu</a:t>
            </a:r>
            <a:r>
              <a:rPr lang="pl-PL" sz="1800" dirty="0"/>
              <a:t> w </a:t>
            </a:r>
            <a:r>
              <a:rPr lang="pl-PL" sz="1800" u="sng" dirty="0">
                <a:uFill>
                  <a:solidFill>
                    <a:srgbClr val="FF0000"/>
                  </a:solidFill>
                </a:uFill>
              </a:rPr>
              <a:t>Rosji</a:t>
            </a:r>
            <a:r>
              <a:rPr lang="pl-PL" sz="1800" dirty="0"/>
              <a:t> do </a:t>
            </a:r>
            <a:r>
              <a:rPr lang="pl-PL" sz="1800" dirty="0">
                <a:solidFill>
                  <a:srgbClr val="FF0000"/>
                </a:solidFill>
              </a:rPr>
              <a:t>Greifswaldu</a:t>
            </a:r>
            <a:r>
              <a:rPr lang="pl-PL" sz="1800" dirty="0"/>
              <a:t> w </a:t>
            </a:r>
            <a:r>
              <a:rPr lang="pl-PL" sz="1800" u="sng" dirty="0">
                <a:uFill>
                  <a:solidFill>
                    <a:srgbClr val="FF0000"/>
                  </a:solidFill>
                </a:uFill>
              </a:rPr>
              <a:t>Niemczech</a:t>
            </a:r>
            <a:r>
              <a:rPr lang="pl-PL" sz="1800" dirty="0"/>
              <a:t>. Gazociąg poprowadzony jest po dnie Morza Bałtyckiego, </a:t>
            </a:r>
            <a:r>
              <a:rPr lang="pl-PL" sz="1800" dirty="0">
                <a:solidFill>
                  <a:srgbClr val="FF0000"/>
                </a:solidFill>
              </a:rPr>
              <a:t>omijając</a:t>
            </a:r>
            <a:r>
              <a:rPr lang="pl-PL" sz="1800" dirty="0"/>
              <a:t> naturalne kraje tranzytowe –</a:t>
            </a:r>
            <a:r>
              <a:rPr lang="pl-PL" sz="1800" dirty="0">
                <a:solidFill>
                  <a:srgbClr val="FF0000"/>
                </a:solidFill>
              </a:rPr>
              <a:t> Polskę</a:t>
            </a:r>
            <a:r>
              <a:rPr lang="pl-PL" sz="1800" dirty="0"/>
              <a:t> i republiki bałtyckie. Jego długość wynosi 1222 km, co czyni go najdłuższym gazociągiem morskim na świecie</a:t>
            </a:r>
          </a:p>
        </p:txBody>
      </p:sp>
      <p:pic>
        <p:nvPicPr>
          <p:cNvPr id="8194" name="Picture 2" descr="https://upload.wikimedia.org/wikipedia/commons/5/58/Nordstr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7010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0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/>
              <a:t>Euroregion – to wydzielona jednostka na obszarze dwóch lub więcej państw, forma współpracy </a:t>
            </a:r>
            <a:r>
              <a:rPr lang="pl-PL" dirty="0" err="1"/>
              <a:t>transgranicznej</a:t>
            </a:r>
            <a:r>
              <a:rPr lang="pl-PL" dirty="0"/>
              <a:t> pomiędzy regionami państw członkowskich Unii Europejskiej, państw kandydujących oraz regionami ich sąsiadów. </a:t>
            </a:r>
          </a:p>
        </p:txBody>
      </p:sp>
      <p:pic>
        <p:nvPicPr>
          <p:cNvPr id="33794" name="Picture 2" descr="Znalezione obrazy dla zapytania: euroregiony pol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8430" y="3357562"/>
            <a:ext cx="3667904" cy="3224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s://lh3.googleusercontent.com/proxy/C7L35k7YkLQQ7MSEDG9xl6HtFvHrwzXqrDytIGoF7OaAFonMYgGTIqjotlpHwJtMAjc86qKYmW8600TQDmrTc3B40Nlr2dWQUdYrpR9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1906"/>
            <a:ext cx="5500726" cy="629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Cele euroregionów Euroregiony tworzone są przede wszystkim w celu: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poprawy warunków życia mieszkańców </a:t>
            </a:r>
            <a:r>
              <a:rPr lang="pl-PL" dirty="0"/>
              <a:t>pogranicza (znalezienie </a:t>
            </a:r>
            <a:r>
              <a:rPr lang="pl-PL" dirty="0">
                <a:solidFill>
                  <a:srgbClr val="FF0000"/>
                </a:solidFill>
              </a:rPr>
              <a:t>miejsc pracy</a:t>
            </a:r>
            <a:r>
              <a:rPr lang="pl-PL" dirty="0"/>
              <a:t>, rozwój handlu przygranicznego), pogłębienia wzajemnych kontaktów gospodarczych (np.: w zakresie </a:t>
            </a:r>
            <a:r>
              <a:rPr lang="pl-PL" dirty="0">
                <a:solidFill>
                  <a:srgbClr val="FF0000"/>
                </a:solidFill>
              </a:rPr>
              <a:t>budowy dróg</a:t>
            </a:r>
            <a:r>
              <a:rPr lang="pl-PL" dirty="0"/>
              <a:t>, lokalizacji zakładów pracy), współpracy w zakresie </a:t>
            </a:r>
            <a:r>
              <a:rPr lang="pl-PL" dirty="0">
                <a:solidFill>
                  <a:srgbClr val="FF0000"/>
                </a:solidFill>
              </a:rPr>
              <a:t>turystyki, przełamania historycznych uprzedzeń </a:t>
            </a:r>
            <a:r>
              <a:rPr lang="pl-PL" dirty="0"/>
              <a:t>(niekiedy zadawnionych), współpracy kulturalnej (wymiana zespołów artystycznych, </a:t>
            </a:r>
            <a:r>
              <a:rPr lang="pl-PL" dirty="0">
                <a:solidFill>
                  <a:srgbClr val="FF0000"/>
                </a:solidFill>
              </a:rPr>
              <a:t>wymiana młodzieży</a:t>
            </a:r>
            <a:r>
              <a:rPr lang="pl-PL" dirty="0"/>
              <a:t>, itp.).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https://slideplayer.pl/slide/2387453/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8688631" cy="35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Znalezione obrazy dla zapytania: euroregiony pol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081138" cy="2343141"/>
          </a:xfrm>
          <a:prstGeom prst="rect">
            <a:avLst/>
          </a:prstGeom>
          <a:noFill/>
        </p:spPr>
      </p:pic>
      <p:pic>
        <p:nvPicPr>
          <p:cNvPr id="30726" name="Picture 6" descr="Znalezione obrazy dla zapytania: euroregiony pol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14884"/>
            <a:ext cx="2517509" cy="191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01216" y="0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Euroregion Pradziad </a:t>
            </a:r>
            <a:br>
              <a:rPr lang="pl-PL" dirty="0"/>
            </a:br>
            <a:r>
              <a:rPr lang="pl-PL" dirty="0"/>
              <a:t>położony jest na polsko-czeskim pograniczu. Jego nazwa wywodzi się od najwyższego szczytu </a:t>
            </a:r>
            <a:r>
              <a:rPr lang="pl-PL" dirty="0" err="1"/>
              <a:t>Jesioników</a:t>
            </a:r>
            <a:r>
              <a:rPr lang="pl-PL" dirty="0"/>
              <a:t>- Pradziada (1491 m). </a:t>
            </a:r>
          </a:p>
          <a:p>
            <a:r>
              <a:rPr lang="pl-PL" dirty="0"/>
              <a:t>Obszar Euroregionu o powierzchni </a:t>
            </a:r>
            <a:r>
              <a:rPr lang="pl-PL" dirty="0" err="1"/>
              <a:t>ok.pół</a:t>
            </a:r>
            <a:r>
              <a:rPr lang="pl-PL" dirty="0"/>
              <a:t> miliona mieszkańców. Po stronie polskiej obejmuje gminy z powiatów: Nysa, Prudnik, Krapkowice, Opole, Brzeg, a po stronie czeskiej: </a:t>
            </a:r>
            <a:r>
              <a:rPr lang="pl-PL" dirty="0" err="1"/>
              <a:t>Bruntal</a:t>
            </a:r>
            <a:r>
              <a:rPr lang="pl-PL" dirty="0"/>
              <a:t> i Jesenik. </a:t>
            </a:r>
          </a:p>
          <a:p>
            <a:endParaRPr lang="pl-PL" dirty="0"/>
          </a:p>
          <a:p>
            <a:r>
              <a:rPr lang="pl-PL" dirty="0"/>
              <a:t>DZIAŁALNOŚĆ EUROREGIONU Podstawowymi dziedzinami, którymi zajął się Euroregion jest współpraca w zakresie: </a:t>
            </a:r>
            <a:r>
              <a:rPr lang="pl-PL" dirty="0">
                <a:solidFill>
                  <a:srgbClr val="FF0000"/>
                </a:solidFill>
              </a:rPr>
              <a:t>rozwoju turystyki i przejść granicznych </a:t>
            </a:r>
            <a:r>
              <a:rPr lang="pl-PL" dirty="0"/>
              <a:t>dla ruchu osobowego i towarowego rozwoju infrastruktury technicznej terenów przygranicznych tj. głównie </a:t>
            </a:r>
            <a:r>
              <a:rPr lang="pl-PL" dirty="0">
                <a:solidFill>
                  <a:srgbClr val="FF0000"/>
                </a:solidFill>
              </a:rPr>
              <a:t>dróg</a:t>
            </a:r>
            <a:r>
              <a:rPr lang="pl-PL" dirty="0"/>
              <a:t> oraz planowania przestrzennego, </a:t>
            </a:r>
            <a:r>
              <a:rPr lang="pl-PL" dirty="0">
                <a:solidFill>
                  <a:srgbClr val="FF0000"/>
                </a:solidFill>
              </a:rPr>
              <a:t>ochrony środowiska </a:t>
            </a:r>
            <a:r>
              <a:rPr lang="pl-PL" dirty="0"/>
              <a:t>oraz </a:t>
            </a:r>
            <a:r>
              <a:rPr lang="pl-PL" dirty="0">
                <a:solidFill>
                  <a:srgbClr val="FF0000"/>
                </a:solidFill>
              </a:rPr>
              <a:t>ostrzegania i walki z klęskami żywiołowymi</a:t>
            </a:r>
            <a:r>
              <a:rPr lang="pl-PL" dirty="0"/>
              <a:t>, wymiany kulturalnej, sportowej, ze szczególnym uwzględnieniem dzieci i młodzieży, rozwoju gospodarczego terenów przygranicznych głównie przez pozyskiwanie i wymianę informacji turystycznych </a:t>
            </a:r>
          </a:p>
        </p:txBody>
      </p:sp>
      <p:pic>
        <p:nvPicPr>
          <p:cNvPr id="9218" name="Picture 2" descr="PRADZ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29176"/>
            <a:ext cx="2016224" cy="25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uroregiony w Polsce - Euroregion NY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9952" y="4653136"/>
            <a:ext cx="1726960" cy="19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Organizacje międzynarodowe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4818" name="Picture 2" descr="Znalezione obrazy dla zapytania: organizacje międzynarodowe pol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32" y="2285992"/>
            <a:ext cx="8737668" cy="4167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Grupa </a:t>
            </a:r>
            <a:r>
              <a:rPr lang="pl-PL" dirty="0" err="1"/>
              <a:t>Wyszehradzka</a:t>
            </a:r>
            <a:r>
              <a:rPr lang="pl-PL" dirty="0"/>
              <a:t> - wspólny głos, który lepiej słychać w UE ...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5842" name="AutoShape 2" descr="Znalezione obrazy dla zapytania: grupa wyszehrad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4" name="Picture 4" descr="Znalezione obrazy dla zapytania: grupa wyszehradz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786058"/>
            <a:ext cx="6552733" cy="360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awid i goliat | dylewski.com.pl - życie społeczne, nauka o życi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08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Nysa 2min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</a:t>
            </a:r>
            <a:r>
              <a:rPr lang="pl-PL">
                <a:hlinkClick r:id="rId2"/>
              </a:rPr>
              <a:t>://www.youtube.com/watch?v=0SQ3nVHsT34</a:t>
            </a:r>
            <a:endParaRPr lang="pl-PL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kresy.pl/wp-content/uploads/2018/07/flagi-polski-i-rosji-fot-1-970x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09938" cy="196003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/>
          <a:lstStyle/>
          <a:p>
            <a:r>
              <a:rPr lang="pl-PL" dirty="0"/>
              <a:t>Polska - Rosja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Polska importuje gaz ziemny</a:t>
            </a:r>
          </a:p>
          <a:p>
            <a:r>
              <a:rPr lang="pl-PL" dirty="0"/>
              <a:t>Polska nie uznaje aneksji Krymu</a:t>
            </a:r>
          </a:p>
          <a:p>
            <a:r>
              <a:rPr lang="pl-PL" dirty="0"/>
              <a:t>Dobra współpraca naukowców i uczelni wyższych</a:t>
            </a:r>
          </a:p>
          <a:p>
            <a:r>
              <a:rPr lang="pl-PL" dirty="0"/>
              <a:t>Poprawna współpraca w dziedzinie kultury</a:t>
            </a:r>
          </a:p>
          <a:p>
            <a:pPr marL="0" indent="0">
              <a:buNone/>
            </a:pPr>
            <a:r>
              <a:rPr lang="pl-PL" dirty="0"/>
              <a:t>…………………………………………………………………….</a:t>
            </a:r>
          </a:p>
          <a:p>
            <a:endParaRPr lang="pl-PL" dirty="0"/>
          </a:p>
          <a:p>
            <a:r>
              <a:rPr lang="pl-PL" dirty="0"/>
              <a:t>Trudna przeszłość historyczna </a:t>
            </a:r>
          </a:p>
          <a:p>
            <a:endParaRPr lang="pl-PL" dirty="0"/>
          </a:p>
        </p:txBody>
      </p:sp>
      <p:pic>
        <p:nvPicPr>
          <p:cNvPr id="2050" name="Picture 2" descr="ŚWIATOWE TENDENCJE W 2019 ROKU ROS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07" y="4491436"/>
            <a:ext cx="2832249" cy="22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: 17 wrzes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009871" cy="3009871"/>
          </a:xfrm>
          <a:prstGeom prst="rect">
            <a:avLst/>
          </a:prstGeom>
          <a:noFill/>
        </p:spPr>
      </p:pic>
      <p:pic>
        <p:nvPicPr>
          <p:cNvPr id="18436" name="Picture 4" descr="Znalezione obrazy dla zapytania: katy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357678" cy="2905119"/>
          </a:xfrm>
          <a:prstGeom prst="rect">
            <a:avLst/>
          </a:prstGeom>
          <a:noFill/>
        </p:spPr>
      </p:pic>
      <p:pic>
        <p:nvPicPr>
          <p:cNvPr id="18438" name="Picture 6" descr="Znalezione obrazy dla zapytania: zelazna kurty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28"/>
            <a:ext cx="2786082" cy="2798520"/>
          </a:xfrm>
          <a:prstGeom prst="rect">
            <a:avLst/>
          </a:prstGeom>
          <a:noFill/>
        </p:spPr>
      </p:pic>
      <p:pic>
        <p:nvPicPr>
          <p:cNvPr id="18440" name="Picture 8" descr="Znalezione obrazy dla zapytania: stan wojenny w p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57628"/>
            <a:ext cx="4876800" cy="2438400"/>
          </a:xfrm>
          <a:prstGeom prst="rect">
            <a:avLst/>
          </a:prstGeom>
          <a:noFill/>
        </p:spPr>
      </p:pic>
      <p:pic>
        <p:nvPicPr>
          <p:cNvPr id="18442" name="Picture 10" descr="Znalezione obrazy dla zapytania: smoleńsk 2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28"/>
            <a:ext cx="2571736" cy="171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0688"/>
            <a:ext cx="6048672" cy="56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525963"/>
          </a:xfrm>
        </p:spPr>
        <p:txBody>
          <a:bodyPr>
            <a:normAutofit/>
          </a:bodyPr>
          <a:lstStyle/>
          <a:p>
            <a:r>
              <a:rPr lang="pl-PL" dirty="0"/>
              <a:t>Wspólna walka o niepodległość od  ZSRR</a:t>
            </a:r>
          </a:p>
          <a:p>
            <a:r>
              <a:rPr lang="pl-PL" dirty="0"/>
              <a:t>Wspólne wejście do UE 2004r</a:t>
            </a:r>
          </a:p>
          <a:p>
            <a:pPr marL="0" indent="0">
              <a:buNone/>
            </a:pPr>
            <a:r>
              <a:rPr lang="pl-PL" dirty="0"/>
              <a:t>………………………………………………</a:t>
            </a:r>
          </a:p>
          <a:p>
            <a:endParaRPr lang="pl-PL" dirty="0"/>
          </a:p>
          <a:p>
            <a:r>
              <a:rPr lang="pl-PL" dirty="0"/>
              <a:t>Władze Litwy ograniczają prawa Polaków jako mniejszości narodowej zamieszkującej Litwę </a:t>
            </a:r>
          </a:p>
        </p:txBody>
      </p:sp>
      <p:sp>
        <p:nvSpPr>
          <p:cNvPr id="19458" name="AutoShape 2" descr="Znalezione obrazy dla zapytania: polska lit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Znalezione obrazy dla zapytania: polska lit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Znalezione obrazy dla zapytania: polska lit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4" name="Picture 8" descr="Znalezione obrazy dla zapytania: polska lit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591592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Wilno i wschodnie treny (kresy ) w granicach Polski przed II Wojną Światową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Znalezione obrazy dla zapytania: polskie ulice wil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876800" cy="2743201"/>
          </a:xfrm>
          <a:prstGeom prst="rect">
            <a:avLst/>
          </a:prstGeom>
          <a:noFill/>
        </p:spPr>
      </p:pic>
      <p:pic>
        <p:nvPicPr>
          <p:cNvPr id="20486" name="Picture 6" descr="Znalezione obrazy dla zapytania: wilno w granicach pols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914" y="1421443"/>
            <a:ext cx="443808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Zawarcie Unii Lubelskiej między Polską a Litwą w 1569 roku zapoczątkowało wielowiekową historię powstałego wówczas nowego organizmu politycznego na mapie Europy Rzeczpospolitej Obojga Narodów. W swojej historii państwo miało rekordową w skali kontynentu powierzchnię blisko miliona kilometrów kwadratowych.</a:t>
            </a:r>
          </a:p>
        </p:txBody>
      </p:sp>
      <p:pic>
        <p:nvPicPr>
          <p:cNvPr id="5122" name="Picture 2" descr="Unia polsko-litewska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112568" cy="50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0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792</Words>
  <Application>Microsoft Office PowerPoint</Application>
  <PresentationFormat>On-screen Show (4:3)</PresentationFormat>
  <Paragraphs>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Motyw pakietu Office</vt:lpstr>
      <vt:lpstr>TEMAT: Relacje Polski z krajami ościennymi </vt:lpstr>
      <vt:lpstr>Cele:</vt:lpstr>
      <vt:lpstr>PowerPoint Presentation</vt:lpstr>
      <vt:lpstr>Polska - Rosja</vt:lpstr>
      <vt:lpstr>PowerPoint Presentation</vt:lpstr>
      <vt:lpstr>PowerPoint Presentation</vt:lpstr>
      <vt:lpstr>PowerPoint Presentation</vt:lpstr>
      <vt:lpstr>Wilno i wschodnie treny (kresy ) w granicach Polski przed II Wojną Światową </vt:lpstr>
      <vt:lpstr>PowerPoint Presentation</vt:lpstr>
      <vt:lpstr>PowerPoint Presentation</vt:lpstr>
      <vt:lpstr>PowerPoint Presentation</vt:lpstr>
      <vt:lpstr>Polska – Białoruś </vt:lpstr>
      <vt:lpstr>PowerPoint Presentation</vt:lpstr>
      <vt:lpstr>PowerPoint Presentation</vt:lpstr>
      <vt:lpstr>Polska - Ukraina</vt:lpstr>
      <vt:lpstr>PowerPoint Presentation</vt:lpstr>
      <vt:lpstr>Polska- Czechy Polska – Słowacja </vt:lpstr>
      <vt:lpstr>Wojska Układu Warszawskiego w stolicy Czechosłowacji</vt:lpstr>
      <vt:lpstr>PowerPoint Presentation</vt:lpstr>
      <vt:lpstr>Polska – Niemcy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https://slideplayer.pl/slide/2387453/</vt:lpstr>
      <vt:lpstr>PowerPoint Presentation</vt:lpstr>
      <vt:lpstr>Organizacje międzynarodowe</vt:lpstr>
      <vt:lpstr>Grupa Wyszehradzka - wspólny głos, który lepiej słychać w UE ...</vt:lpstr>
      <vt:lpstr>Nysa 2min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AqaWitch</dc:creator>
  <cp:lastModifiedBy>Zwirz</cp:lastModifiedBy>
  <cp:revision>27</cp:revision>
  <dcterms:created xsi:type="dcterms:W3CDTF">2020-02-13T12:26:20Z</dcterms:created>
  <dcterms:modified xsi:type="dcterms:W3CDTF">2020-06-02T16:20:36Z</dcterms:modified>
</cp:coreProperties>
</file>